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2" r:id="rId15"/>
    <p:sldId id="273" r:id="rId16"/>
    <p:sldId id="274" r:id="rId17"/>
    <p:sldId id="27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876269-4429-4EA0-80F3-5AE73F5A9649}" type="doc">
      <dgm:prSet loTypeId="urn:microsoft.com/office/officeart/2005/8/layout/cycle3" loCatId="cycle" qsTypeId="urn:microsoft.com/office/officeart/2005/8/quickstyle/3d2" qsCatId="3D" csTypeId="urn:microsoft.com/office/officeart/2005/8/colors/accent2_2" csCatId="accent2" phldr="1"/>
      <dgm:spPr/>
      <dgm:t>
        <a:bodyPr/>
        <a:lstStyle/>
        <a:p>
          <a:endParaRPr lang="en-US"/>
        </a:p>
      </dgm:t>
    </dgm:pt>
    <dgm:pt modelId="{9DF77529-F5F9-46BE-9C19-6F1CBC6A795D}">
      <dgm:prSet phldrT="[Text]"/>
      <dgm:spPr/>
      <dgm:t>
        <a:bodyPr/>
        <a:lstStyle/>
        <a:p>
          <a:r>
            <a:rPr lang="en-US" dirty="0" smtClean="0"/>
            <a:t>Assignment Criteria</a:t>
          </a:r>
          <a:endParaRPr lang="en-US" dirty="0"/>
        </a:p>
      </dgm:t>
    </dgm:pt>
    <dgm:pt modelId="{24470FEA-1B26-4645-B9B6-12D887FBB7D2}" type="parTrans" cxnId="{197BD848-AFCD-4523-B1A5-D6C842067965}">
      <dgm:prSet/>
      <dgm:spPr/>
      <dgm:t>
        <a:bodyPr/>
        <a:lstStyle/>
        <a:p>
          <a:endParaRPr lang="en-US"/>
        </a:p>
      </dgm:t>
    </dgm:pt>
    <dgm:pt modelId="{99DF2620-C95A-4AE2-ACA2-113512DEEC05}" type="sibTrans" cxnId="{197BD848-AFCD-4523-B1A5-D6C842067965}">
      <dgm:prSet/>
      <dgm:spPr/>
      <dgm:t>
        <a:bodyPr/>
        <a:lstStyle/>
        <a:p>
          <a:endParaRPr lang="en-US"/>
        </a:p>
      </dgm:t>
    </dgm:pt>
    <dgm:pt modelId="{F851BBAC-9474-4D31-A255-DA050B28444C}">
      <dgm:prSet phldrT="[Text]"/>
      <dgm:spPr/>
      <dgm:t>
        <a:bodyPr/>
        <a:lstStyle/>
        <a:p>
          <a:r>
            <a:rPr lang="en-US" dirty="0" smtClean="0"/>
            <a:t>Format</a:t>
          </a:r>
          <a:endParaRPr lang="en-US" dirty="0"/>
        </a:p>
      </dgm:t>
    </dgm:pt>
    <dgm:pt modelId="{548959C8-FA16-4859-965F-49F49D6188A4}" type="parTrans" cxnId="{B653A72E-21DB-4CA1-B397-524D164B180E}">
      <dgm:prSet/>
      <dgm:spPr/>
      <dgm:t>
        <a:bodyPr/>
        <a:lstStyle/>
        <a:p>
          <a:endParaRPr lang="en-US"/>
        </a:p>
      </dgm:t>
    </dgm:pt>
    <dgm:pt modelId="{5181DB39-9675-4ABF-82C7-CE21FFBBE0E9}" type="sibTrans" cxnId="{B653A72E-21DB-4CA1-B397-524D164B180E}">
      <dgm:prSet/>
      <dgm:spPr/>
      <dgm:t>
        <a:bodyPr/>
        <a:lstStyle/>
        <a:p>
          <a:endParaRPr lang="en-US"/>
        </a:p>
      </dgm:t>
    </dgm:pt>
    <dgm:pt modelId="{34F8BB8B-BFB7-4530-91B9-F725579B0EC5}">
      <dgm:prSet phldrT="[Text]"/>
      <dgm:spPr/>
      <dgm:t>
        <a:bodyPr/>
        <a:lstStyle/>
        <a:p>
          <a:r>
            <a:rPr lang="en-US" dirty="0" smtClean="0"/>
            <a:t>Graded and Scored Rubric</a:t>
          </a:r>
          <a:endParaRPr lang="en-US" dirty="0"/>
        </a:p>
      </dgm:t>
    </dgm:pt>
    <dgm:pt modelId="{0221A90F-C75B-4FCD-A766-3CC4C791BA6F}" type="parTrans" cxnId="{3AD99E39-43A7-4B9B-A5BC-604DD90939E2}">
      <dgm:prSet/>
      <dgm:spPr/>
      <dgm:t>
        <a:bodyPr/>
        <a:lstStyle/>
        <a:p>
          <a:endParaRPr lang="en-US"/>
        </a:p>
      </dgm:t>
    </dgm:pt>
    <dgm:pt modelId="{6F1976B8-CA26-4B41-AA33-605E4A93DDAF}" type="sibTrans" cxnId="{3AD99E39-43A7-4B9B-A5BC-604DD90939E2}">
      <dgm:prSet/>
      <dgm:spPr/>
      <dgm:t>
        <a:bodyPr/>
        <a:lstStyle/>
        <a:p>
          <a:endParaRPr lang="en-US"/>
        </a:p>
      </dgm:t>
    </dgm:pt>
    <dgm:pt modelId="{5AEDC096-196F-4AA7-B7F9-F018321FB7CC}">
      <dgm:prSet phldrT="[Text]"/>
      <dgm:spPr/>
      <dgm:t>
        <a:bodyPr/>
        <a:lstStyle/>
        <a:p>
          <a:r>
            <a:rPr lang="en-US" dirty="0" smtClean="0"/>
            <a:t>Content</a:t>
          </a:r>
          <a:endParaRPr lang="en-US" dirty="0"/>
        </a:p>
      </dgm:t>
    </dgm:pt>
    <dgm:pt modelId="{3D0088BA-61E6-42F9-A329-57EFCABCDD27}" type="parTrans" cxnId="{1DA43836-8695-4FE9-8A1F-44A9F5BDCAB6}">
      <dgm:prSet/>
      <dgm:spPr/>
      <dgm:t>
        <a:bodyPr/>
        <a:lstStyle/>
        <a:p>
          <a:endParaRPr lang="en-US"/>
        </a:p>
      </dgm:t>
    </dgm:pt>
    <dgm:pt modelId="{9F70A156-F2D4-4CBA-8358-E2C7A80D0A71}" type="sibTrans" cxnId="{1DA43836-8695-4FE9-8A1F-44A9F5BDCAB6}">
      <dgm:prSet/>
      <dgm:spPr/>
      <dgm:t>
        <a:bodyPr/>
        <a:lstStyle/>
        <a:p>
          <a:endParaRPr lang="en-US"/>
        </a:p>
      </dgm:t>
    </dgm:pt>
    <dgm:pt modelId="{5BF41DD3-7500-4129-8898-DDFBA65CAD67}">
      <dgm:prSet phldrT="[Text]"/>
      <dgm:spPr/>
      <dgm:t>
        <a:bodyPr/>
        <a:lstStyle/>
        <a:p>
          <a:r>
            <a:rPr lang="en-US" dirty="0" smtClean="0"/>
            <a:t>Adherence to GCU Style Guide</a:t>
          </a:r>
          <a:endParaRPr lang="en-US" dirty="0"/>
        </a:p>
      </dgm:t>
    </dgm:pt>
    <dgm:pt modelId="{D0083593-887A-44FF-9113-65A89D87F112}" type="parTrans" cxnId="{EF76BE55-B61A-4C11-A821-A5A17B7CBC92}">
      <dgm:prSet/>
      <dgm:spPr/>
      <dgm:t>
        <a:bodyPr/>
        <a:lstStyle/>
        <a:p>
          <a:endParaRPr lang="en-US"/>
        </a:p>
      </dgm:t>
    </dgm:pt>
    <dgm:pt modelId="{FE35022F-6467-459F-80E3-DAF69C2E9288}" type="sibTrans" cxnId="{EF76BE55-B61A-4C11-A821-A5A17B7CBC92}">
      <dgm:prSet/>
      <dgm:spPr/>
      <dgm:t>
        <a:bodyPr/>
        <a:lstStyle/>
        <a:p>
          <a:endParaRPr lang="en-US"/>
        </a:p>
      </dgm:t>
    </dgm:pt>
    <dgm:pt modelId="{EFE7EBC2-B2A3-434F-A42B-EC2C09351C61}">
      <dgm:prSet phldrT="[Text]"/>
      <dgm:spPr/>
      <dgm:t>
        <a:bodyPr/>
        <a:lstStyle/>
        <a:p>
          <a:r>
            <a:rPr lang="en-US" dirty="0" smtClean="0"/>
            <a:t>Embedded Comments</a:t>
          </a:r>
          <a:endParaRPr lang="en-US" dirty="0"/>
        </a:p>
      </dgm:t>
    </dgm:pt>
    <dgm:pt modelId="{2249BBFA-351D-4C51-9363-4A50043120DD}" type="parTrans" cxnId="{325F3CB3-8838-4C27-9D6B-FB4295F32F91}">
      <dgm:prSet/>
      <dgm:spPr/>
      <dgm:t>
        <a:bodyPr/>
        <a:lstStyle/>
        <a:p>
          <a:endParaRPr lang="en-US"/>
        </a:p>
      </dgm:t>
    </dgm:pt>
    <dgm:pt modelId="{FE2F5C44-3E8C-465B-AA67-AD8D331B5193}" type="sibTrans" cxnId="{325F3CB3-8838-4C27-9D6B-FB4295F32F91}">
      <dgm:prSet/>
      <dgm:spPr/>
      <dgm:t>
        <a:bodyPr/>
        <a:lstStyle/>
        <a:p>
          <a:endParaRPr lang="en-US"/>
        </a:p>
      </dgm:t>
    </dgm:pt>
    <dgm:pt modelId="{8779179C-9242-46AD-B2EB-13384C854C9E}">
      <dgm:prSet phldrT="[Text]"/>
      <dgm:spPr/>
      <dgm:t>
        <a:bodyPr/>
        <a:lstStyle/>
        <a:p>
          <a:r>
            <a:rPr lang="en-US" dirty="0" smtClean="0"/>
            <a:t>Turnitin Originality Report</a:t>
          </a:r>
          <a:endParaRPr lang="en-US" dirty="0"/>
        </a:p>
      </dgm:t>
    </dgm:pt>
    <dgm:pt modelId="{705374FE-AC25-431A-8724-DC0B7B24DA3C}" type="parTrans" cxnId="{A28E6BEB-A605-41F2-A6A8-4B65B38F231A}">
      <dgm:prSet/>
      <dgm:spPr/>
      <dgm:t>
        <a:bodyPr/>
        <a:lstStyle/>
        <a:p>
          <a:endParaRPr lang="en-US"/>
        </a:p>
      </dgm:t>
    </dgm:pt>
    <dgm:pt modelId="{E674F301-BAE1-44A5-8DEA-B6F8864BDE68}" type="sibTrans" cxnId="{A28E6BEB-A605-41F2-A6A8-4B65B38F231A}">
      <dgm:prSet/>
      <dgm:spPr/>
      <dgm:t>
        <a:bodyPr/>
        <a:lstStyle/>
        <a:p>
          <a:endParaRPr lang="en-US"/>
        </a:p>
      </dgm:t>
    </dgm:pt>
    <dgm:pt modelId="{9C5FA508-87CF-4D82-9A63-76962CA4005A}">
      <dgm:prSet phldrT="[Text]"/>
      <dgm:spPr/>
      <dgm:t>
        <a:bodyPr/>
        <a:lstStyle/>
        <a:p>
          <a:r>
            <a:rPr lang="en-US" dirty="0" smtClean="0"/>
            <a:t>What did the student do well?</a:t>
          </a:r>
          <a:endParaRPr lang="en-US" dirty="0"/>
        </a:p>
      </dgm:t>
    </dgm:pt>
    <dgm:pt modelId="{796E37FC-B028-474B-A0AB-215827742B03}" type="parTrans" cxnId="{6ABFC050-509E-48A4-9A72-28E16A015B0A}">
      <dgm:prSet/>
      <dgm:spPr/>
      <dgm:t>
        <a:bodyPr/>
        <a:lstStyle/>
        <a:p>
          <a:endParaRPr lang="en-US"/>
        </a:p>
      </dgm:t>
    </dgm:pt>
    <dgm:pt modelId="{41E8F534-950E-45C0-9046-8CB7290F9603}" type="sibTrans" cxnId="{6ABFC050-509E-48A4-9A72-28E16A015B0A}">
      <dgm:prSet/>
      <dgm:spPr/>
      <dgm:t>
        <a:bodyPr/>
        <a:lstStyle/>
        <a:p>
          <a:endParaRPr lang="en-US"/>
        </a:p>
      </dgm:t>
    </dgm:pt>
    <dgm:pt modelId="{B4BAE956-1536-4088-B3C0-533A0DA84629}">
      <dgm:prSet phldrT="[Text]"/>
      <dgm:spPr/>
      <dgm:t>
        <a:bodyPr/>
        <a:lstStyle/>
        <a:p>
          <a:r>
            <a:rPr lang="en-US" dirty="0" smtClean="0"/>
            <a:t>Return Feedback </a:t>
          </a:r>
          <a:endParaRPr lang="en-US" dirty="0"/>
        </a:p>
      </dgm:t>
    </dgm:pt>
    <dgm:pt modelId="{4C2C546C-F800-490C-97CC-E9381482AD8B}" type="parTrans" cxnId="{28726031-B103-439F-9736-D44E0791C185}">
      <dgm:prSet/>
      <dgm:spPr/>
      <dgm:t>
        <a:bodyPr/>
        <a:lstStyle/>
        <a:p>
          <a:endParaRPr lang="en-US"/>
        </a:p>
      </dgm:t>
    </dgm:pt>
    <dgm:pt modelId="{A51DAEB5-2732-4022-A2C4-D08FA3236847}" type="sibTrans" cxnId="{28726031-B103-439F-9736-D44E0791C185}">
      <dgm:prSet/>
      <dgm:spPr/>
      <dgm:t>
        <a:bodyPr/>
        <a:lstStyle/>
        <a:p>
          <a:endParaRPr lang="en-US"/>
        </a:p>
      </dgm:t>
    </dgm:pt>
    <dgm:pt modelId="{27BFAA98-8F65-4667-8872-4F22EA813D20}">
      <dgm:prSet phldrT="[Text]"/>
      <dgm:spPr/>
      <dgm:t>
        <a:bodyPr/>
        <a:lstStyle/>
        <a:p>
          <a:r>
            <a:rPr lang="en-US" dirty="0" smtClean="0"/>
            <a:t>What areas need improvement?</a:t>
          </a:r>
          <a:endParaRPr lang="en-US" dirty="0"/>
        </a:p>
      </dgm:t>
    </dgm:pt>
    <dgm:pt modelId="{A3143F6F-19EC-4B90-8E8D-1055FFC1C64D}" type="parTrans" cxnId="{DDEF910A-4C2C-4D00-AB75-63FDCC496C1E}">
      <dgm:prSet/>
      <dgm:spPr/>
      <dgm:t>
        <a:bodyPr/>
        <a:lstStyle/>
        <a:p>
          <a:endParaRPr lang="en-US"/>
        </a:p>
      </dgm:t>
    </dgm:pt>
    <dgm:pt modelId="{D3CC5395-40EF-4D27-9C18-2AB46922FF17}" type="sibTrans" cxnId="{DDEF910A-4C2C-4D00-AB75-63FDCC496C1E}">
      <dgm:prSet/>
      <dgm:spPr/>
      <dgm:t>
        <a:bodyPr/>
        <a:lstStyle/>
        <a:p>
          <a:endParaRPr lang="en-US"/>
        </a:p>
      </dgm:t>
    </dgm:pt>
    <dgm:pt modelId="{86B1E9B5-0B86-4F6E-99E6-6C71EAB18C3F}" type="pres">
      <dgm:prSet presAssocID="{C1876269-4429-4EA0-80F3-5AE73F5A9649}" presName="Name0" presStyleCnt="0">
        <dgm:presLayoutVars>
          <dgm:dir/>
          <dgm:resizeHandles val="exact"/>
        </dgm:presLayoutVars>
      </dgm:prSet>
      <dgm:spPr/>
      <dgm:t>
        <a:bodyPr/>
        <a:lstStyle/>
        <a:p>
          <a:endParaRPr lang="en-US"/>
        </a:p>
      </dgm:t>
    </dgm:pt>
    <dgm:pt modelId="{BE0D0725-CC87-4EBD-8C7A-400B30748CE4}" type="pres">
      <dgm:prSet presAssocID="{C1876269-4429-4EA0-80F3-5AE73F5A9649}" presName="cycle" presStyleCnt="0"/>
      <dgm:spPr/>
    </dgm:pt>
    <dgm:pt modelId="{DF2D7DD0-A38A-472A-B9E4-71134CD17E65}" type="pres">
      <dgm:prSet presAssocID="{9DF77529-F5F9-46BE-9C19-6F1CBC6A795D}" presName="nodeFirstNode" presStyleLbl="node1" presStyleIdx="0" presStyleCnt="10">
        <dgm:presLayoutVars>
          <dgm:bulletEnabled val="1"/>
        </dgm:presLayoutVars>
      </dgm:prSet>
      <dgm:spPr/>
      <dgm:t>
        <a:bodyPr/>
        <a:lstStyle/>
        <a:p>
          <a:endParaRPr lang="en-US"/>
        </a:p>
      </dgm:t>
    </dgm:pt>
    <dgm:pt modelId="{8CCE51F1-D451-4D6F-8D27-6BF7C7636BCA}" type="pres">
      <dgm:prSet presAssocID="{99DF2620-C95A-4AE2-ACA2-113512DEEC05}" presName="sibTransFirstNode" presStyleLbl="bgShp" presStyleIdx="0" presStyleCnt="1"/>
      <dgm:spPr/>
      <dgm:t>
        <a:bodyPr/>
        <a:lstStyle/>
        <a:p>
          <a:endParaRPr lang="en-US"/>
        </a:p>
      </dgm:t>
    </dgm:pt>
    <dgm:pt modelId="{37614A7C-7C4C-462A-B324-10B95548D675}" type="pres">
      <dgm:prSet presAssocID="{5AEDC096-196F-4AA7-B7F9-F018321FB7CC}" presName="nodeFollowingNodes" presStyleLbl="node1" presStyleIdx="1" presStyleCnt="10">
        <dgm:presLayoutVars>
          <dgm:bulletEnabled val="1"/>
        </dgm:presLayoutVars>
      </dgm:prSet>
      <dgm:spPr/>
      <dgm:t>
        <a:bodyPr/>
        <a:lstStyle/>
        <a:p>
          <a:endParaRPr lang="en-US"/>
        </a:p>
      </dgm:t>
    </dgm:pt>
    <dgm:pt modelId="{4CD0231B-95A2-41FB-B731-5ECC222DD7A6}" type="pres">
      <dgm:prSet presAssocID="{F851BBAC-9474-4D31-A255-DA050B28444C}" presName="nodeFollowingNodes" presStyleLbl="node1" presStyleIdx="2" presStyleCnt="10">
        <dgm:presLayoutVars>
          <dgm:bulletEnabled val="1"/>
        </dgm:presLayoutVars>
      </dgm:prSet>
      <dgm:spPr/>
      <dgm:t>
        <a:bodyPr/>
        <a:lstStyle/>
        <a:p>
          <a:endParaRPr lang="en-US"/>
        </a:p>
      </dgm:t>
    </dgm:pt>
    <dgm:pt modelId="{61A4E7BE-CE4F-4226-9D05-F95410F52C40}" type="pres">
      <dgm:prSet presAssocID="{5BF41DD3-7500-4129-8898-DDFBA65CAD67}" presName="nodeFollowingNodes" presStyleLbl="node1" presStyleIdx="3" presStyleCnt="10">
        <dgm:presLayoutVars>
          <dgm:bulletEnabled val="1"/>
        </dgm:presLayoutVars>
      </dgm:prSet>
      <dgm:spPr/>
      <dgm:t>
        <a:bodyPr/>
        <a:lstStyle/>
        <a:p>
          <a:endParaRPr lang="en-US"/>
        </a:p>
      </dgm:t>
    </dgm:pt>
    <dgm:pt modelId="{EBE25469-28E8-4953-8FF9-A8856FAA2CAB}" type="pres">
      <dgm:prSet presAssocID="{8779179C-9242-46AD-B2EB-13384C854C9E}" presName="nodeFollowingNodes" presStyleLbl="node1" presStyleIdx="4" presStyleCnt="10">
        <dgm:presLayoutVars>
          <dgm:bulletEnabled val="1"/>
        </dgm:presLayoutVars>
      </dgm:prSet>
      <dgm:spPr/>
      <dgm:t>
        <a:bodyPr/>
        <a:lstStyle/>
        <a:p>
          <a:endParaRPr lang="en-US"/>
        </a:p>
      </dgm:t>
    </dgm:pt>
    <dgm:pt modelId="{E50DA232-DBED-4F16-B86B-0FA063DFAEAE}" type="pres">
      <dgm:prSet presAssocID="{EFE7EBC2-B2A3-434F-A42B-EC2C09351C61}" presName="nodeFollowingNodes" presStyleLbl="node1" presStyleIdx="5" presStyleCnt="10">
        <dgm:presLayoutVars>
          <dgm:bulletEnabled val="1"/>
        </dgm:presLayoutVars>
      </dgm:prSet>
      <dgm:spPr/>
      <dgm:t>
        <a:bodyPr/>
        <a:lstStyle/>
        <a:p>
          <a:endParaRPr lang="en-US"/>
        </a:p>
      </dgm:t>
    </dgm:pt>
    <dgm:pt modelId="{87829E32-CAB2-498A-ABCA-CBA7C935534D}" type="pres">
      <dgm:prSet presAssocID="{9C5FA508-87CF-4D82-9A63-76962CA4005A}" presName="nodeFollowingNodes" presStyleLbl="node1" presStyleIdx="6" presStyleCnt="10">
        <dgm:presLayoutVars>
          <dgm:bulletEnabled val="1"/>
        </dgm:presLayoutVars>
      </dgm:prSet>
      <dgm:spPr/>
      <dgm:t>
        <a:bodyPr/>
        <a:lstStyle/>
        <a:p>
          <a:endParaRPr lang="en-US"/>
        </a:p>
      </dgm:t>
    </dgm:pt>
    <dgm:pt modelId="{6C3BF599-B15B-4E1A-9FFD-B56230564DB2}" type="pres">
      <dgm:prSet presAssocID="{27BFAA98-8F65-4667-8872-4F22EA813D20}" presName="nodeFollowingNodes" presStyleLbl="node1" presStyleIdx="7" presStyleCnt="10">
        <dgm:presLayoutVars>
          <dgm:bulletEnabled val="1"/>
        </dgm:presLayoutVars>
      </dgm:prSet>
      <dgm:spPr/>
      <dgm:t>
        <a:bodyPr/>
        <a:lstStyle/>
        <a:p>
          <a:endParaRPr lang="en-US"/>
        </a:p>
      </dgm:t>
    </dgm:pt>
    <dgm:pt modelId="{89578FA9-FB3F-40D4-9F0A-C24E3B512918}" type="pres">
      <dgm:prSet presAssocID="{34F8BB8B-BFB7-4530-91B9-F725579B0EC5}" presName="nodeFollowingNodes" presStyleLbl="node1" presStyleIdx="8" presStyleCnt="10">
        <dgm:presLayoutVars>
          <dgm:bulletEnabled val="1"/>
        </dgm:presLayoutVars>
      </dgm:prSet>
      <dgm:spPr/>
      <dgm:t>
        <a:bodyPr/>
        <a:lstStyle/>
        <a:p>
          <a:endParaRPr lang="en-US"/>
        </a:p>
      </dgm:t>
    </dgm:pt>
    <dgm:pt modelId="{D80EF1BC-B350-456A-B678-484F7AE2C275}" type="pres">
      <dgm:prSet presAssocID="{B4BAE956-1536-4088-B3C0-533A0DA84629}" presName="nodeFollowingNodes" presStyleLbl="node1" presStyleIdx="9" presStyleCnt="10">
        <dgm:presLayoutVars>
          <dgm:bulletEnabled val="1"/>
        </dgm:presLayoutVars>
      </dgm:prSet>
      <dgm:spPr/>
      <dgm:t>
        <a:bodyPr/>
        <a:lstStyle/>
        <a:p>
          <a:endParaRPr lang="en-US"/>
        </a:p>
      </dgm:t>
    </dgm:pt>
  </dgm:ptLst>
  <dgm:cxnLst>
    <dgm:cxn modelId="{F1D5366D-A3F3-4460-A47A-7429208F591E}" type="presOf" srcId="{8779179C-9242-46AD-B2EB-13384C854C9E}" destId="{EBE25469-28E8-4953-8FF9-A8856FAA2CAB}" srcOrd="0" destOrd="0" presId="urn:microsoft.com/office/officeart/2005/8/layout/cycle3"/>
    <dgm:cxn modelId="{739BDA5E-07AE-490F-8BFF-22844C0DE714}" type="presOf" srcId="{9C5FA508-87CF-4D82-9A63-76962CA4005A}" destId="{87829E32-CAB2-498A-ABCA-CBA7C935534D}" srcOrd="0" destOrd="0" presId="urn:microsoft.com/office/officeart/2005/8/layout/cycle3"/>
    <dgm:cxn modelId="{EFD33337-3DE4-48B7-8200-20EFAC1C6D29}" type="presOf" srcId="{34F8BB8B-BFB7-4530-91B9-F725579B0EC5}" destId="{89578FA9-FB3F-40D4-9F0A-C24E3B512918}" srcOrd="0" destOrd="0" presId="urn:microsoft.com/office/officeart/2005/8/layout/cycle3"/>
    <dgm:cxn modelId="{A7AF3E79-4762-4A87-A6F0-35E0E25DB03B}" type="presOf" srcId="{F851BBAC-9474-4D31-A255-DA050B28444C}" destId="{4CD0231B-95A2-41FB-B731-5ECC222DD7A6}" srcOrd="0" destOrd="0" presId="urn:microsoft.com/office/officeart/2005/8/layout/cycle3"/>
    <dgm:cxn modelId="{A5D28541-43CC-4DED-9652-66ABCCB921F8}" type="presOf" srcId="{5AEDC096-196F-4AA7-B7F9-F018321FB7CC}" destId="{37614A7C-7C4C-462A-B324-10B95548D675}" srcOrd="0" destOrd="0" presId="urn:microsoft.com/office/officeart/2005/8/layout/cycle3"/>
    <dgm:cxn modelId="{B653A72E-21DB-4CA1-B397-524D164B180E}" srcId="{C1876269-4429-4EA0-80F3-5AE73F5A9649}" destId="{F851BBAC-9474-4D31-A255-DA050B28444C}" srcOrd="2" destOrd="0" parTransId="{548959C8-FA16-4859-965F-49F49D6188A4}" sibTransId="{5181DB39-9675-4ABF-82C7-CE21FFBBE0E9}"/>
    <dgm:cxn modelId="{393B0210-F2CC-4740-86B0-17F357D74D12}" type="presOf" srcId="{27BFAA98-8F65-4667-8872-4F22EA813D20}" destId="{6C3BF599-B15B-4E1A-9FFD-B56230564DB2}" srcOrd="0" destOrd="0" presId="urn:microsoft.com/office/officeart/2005/8/layout/cycle3"/>
    <dgm:cxn modelId="{39452C96-E254-430B-896F-9482FFF9F9F3}" type="presOf" srcId="{9DF77529-F5F9-46BE-9C19-6F1CBC6A795D}" destId="{DF2D7DD0-A38A-472A-B9E4-71134CD17E65}" srcOrd="0" destOrd="0" presId="urn:microsoft.com/office/officeart/2005/8/layout/cycle3"/>
    <dgm:cxn modelId="{3AD99E39-43A7-4B9B-A5BC-604DD90939E2}" srcId="{C1876269-4429-4EA0-80F3-5AE73F5A9649}" destId="{34F8BB8B-BFB7-4530-91B9-F725579B0EC5}" srcOrd="8" destOrd="0" parTransId="{0221A90F-C75B-4FCD-A766-3CC4C791BA6F}" sibTransId="{6F1976B8-CA26-4B41-AA33-605E4A93DDAF}"/>
    <dgm:cxn modelId="{197BD848-AFCD-4523-B1A5-D6C842067965}" srcId="{C1876269-4429-4EA0-80F3-5AE73F5A9649}" destId="{9DF77529-F5F9-46BE-9C19-6F1CBC6A795D}" srcOrd="0" destOrd="0" parTransId="{24470FEA-1B26-4645-B9B6-12D887FBB7D2}" sibTransId="{99DF2620-C95A-4AE2-ACA2-113512DEEC05}"/>
    <dgm:cxn modelId="{2B979E75-0DB1-4F21-BBE0-50D77E2E8FD2}" type="presOf" srcId="{5BF41DD3-7500-4129-8898-DDFBA65CAD67}" destId="{61A4E7BE-CE4F-4226-9D05-F95410F52C40}" srcOrd="0" destOrd="0" presId="urn:microsoft.com/office/officeart/2005/8/layout/cycle3"/>
    <dgm:cxn modelId="{1DA43836-8695-4FE9-8A1F-44A9F5BDCAB6}" srcId="{C1876269-4429-4EA0-80F3-5AE73F5A9649}" destId="{5AEDC096-196F-4AA7-B7F9-F018321FB7CC}" srcOrd="1" destOrd="0" parTransId="{3D0088BA-61E6-42F9-A329-57EFCABCDD27}" sibTransId="{9F70A156-F2D4-4CBA-8358-E2C7A80D0A71}"/>
    <dgm:cxn modelId="{6AD973BD-E1A5-4C6C-BE73-0DBF5A3873A4}" type="presOf" srcId="{EFE7EBC2-B2A3-434F-A42B-EC2C09351C61}" destId="{E50DA232-DBED-4F16-B86B-0FA063DFAEAE}" srcOrd="0" destOrd="0" presId="urn:microsoft.com/office/officeart/2005/8/layout/cycle3"/>
    <dgm:cxn modelId="{A28E6BEB-A605-41F2-A6A8-4B65B38F231A}" srcId="{C1876269-4429-4EA0-80F3-5AE73F5A9649}" destId="{8779179C-9242-46AD-B2EB-13384C854C9E}" srcOrd="4" destOrd="0" parTransId="{705374FE-AC25-431A-8724-DC0B7B24DA3C}" sibTransId="{E674F301-BAE1-44A5-8DEA-B6F8864BDE68}"/>
    <dgm:cxn modelId="{DDEF910A-4C2C-4D00-AB75-63FDCC496C1E}" srcId="{C1876269-4429-4EA0-80F3-5AE73F5A9649}" destId="{27BFAA98-8F65-4667-8872-4F22EA813D20}" srcOrd="7" destOrd="0" parTransId="{A3143F6F-19EC-4B90-8E8D-1055FFC1C64D}" sibTransId="{D3CC5395-40EF-4D27-9C18-2AB46922FF17}"/>
    <dgm:cxn modelId="{15EECDD4-64E3-4FBE-B3E2-582EB10292D8}" type="presOf" srcId="{C1876269-4429-4EA0-80F3-5AE73F5A9649}" destId="{86B1E9B5-0B86-4F6E-99E6-6C71EAB18C3F}" srcOrd="0" destOrd="0" presId="urn:microsoft.com/office/officeart/2005/8/layout/cycle3"/>
    <dgm:cxn modelId="{EF76BE55-B61A-4C11-A821-A5A17B7CBC92}" srcId="{C1876269-4429-4EA0-80F3-5AE73F5A9649}" destId="{5BF41DD3-7500-4129-8898-DDFBA65CAD67}" srcOrd="3" destOrd="0" parTransId="{D0083593-887A-44FF-9113-65A89D87F112}" sibTransId="{FE35022F-6467-459F-80E3-DAF69C2E9288}"/>
    <dgm:cxn modelId="{75BA5DC2-2D3D-41D2-BB7A-99AFE3676AB4}" type="presOf" srcId="{99DF2620-C95A-4AE2-ACA2-113512DEEC05}" destId="{8CCE51F1-D451-4D6F-8D27-6BF7C7636BCA}" srcOrd="0" destOrd="0" presId="urn:microsoft.com/office/officeart/2005/8/layout/cycle3"/>
    <dgm:cxn modelId="{D1397B83-E23F-44D6-81BA-A02546431226}" type="presOf" srcId="{B4BAE956-1536-4088-B3C0-533A0DA84629}" destId="{D80EF1BC-B350-456A-B678-484F7AE2C275}" srcOrd="0" destOrd="0" presId="urn:microsoft.com/office/officeart/2005/8/layout/cycle3"/>
    <dgm:cxn modelId="{28726031-B103-439F-9736-D44E0791C185}" srcId="{C1876269-4429-4EA0-80F3-5AE73F5A9649}" destId="{B4BAE956-1536-4088-B3C0-533A0DA84629}" srcOrd="9" destOrd="0" parTransId="{4C2C546C-F800-490C-97CC-E9381482AD8B}" sibTransId="{A51DAEB5-2732-4022-A2C4-D08FA3236847}"/>
    <dgm:cxn modelId="{325F3CB3-8838-4C27-9D6B-FB4295F32F91}" srcId="{C1876269-4429-4EA0-80F3-5AE73F5A9649}" destId="{EFE7EBC2-B2A3-434F-A42B-EC2C09351C61}" srcOrd="5" destOrd="0" parTransId="{2249BBFA-351D-4C51-9363-4A50043120DD}" sibTransId="{FE2F5C44-3E8C-465B-AA67-AD8D331B5193}"/>
    <dgm:cxn modelId="{6ABFC050-509E-48A4-9A72-28E16A015B0A}" srcId="{C1876269-4429-4EA0-80F3-5AE73F5A9649}" destId="{9C5FA508-87CF-4D82-9A63-76962CA4005A}" srcOrd="6" destOrd="0" parTransId="{796E37FC-B028-474B-A0AB-215827742B03}" sibTransId="{41E8F534-950E-45C0-9046-8CB7290F9603}"/>
    <dgm:cxn modelId="{293C53AD-1B38-4245-B6CD-F09936380418}" type="presParOf" srcId="{86B1E9B5-0B86-4F6E-99E6-6C71EAB18C3F}" destId="{BE0D0725-CC87-4EBD-8C7A-400B30748CE4}" srcOrd="0" destOrd="0" presId="urn:microsoft.com/office/officeart/2005/8/layout/cycle3"/>
    <dgm:cxn modelId="{631DA1B3-6C5B-46DA-8F80-BA84014E9BFB}" type="presParOf" srcId="{BE0D0725-CC87-4EBD-8C7A-400B30748CE4}" destId="{DF2D7DD0-A38A-472A-B9E4-71134CD17E65}" srcOrd="0" destOrd="0" presId="urn:microsoft.com/office/officeart/2005/8/layout/cycle3"/>
    <dgm:cxn modelId="{F29C6BB2-99FF-468A-A29E-8A2F342BD3BF}" type="presParOf" srcId="{BE0D0725-CC87-4EBD-8C7A-400B30748CE4}" destId="{8CCE51F1-D451-4D6F-8D27-6BF7C7636BCA}" srcOrd="1" destOrd="0" presId="urn:microsoft.com/office/officeart/2005/8/layout/cycle3"/>
    <dgm:cxn modelId="{527F18E8-3053-4D44-9095-C2D344DCFF98}" type="presParOf" srcId="{BE0D0725-CC87-4EBD-8C7A-400B30748CE4}" destId="{37614A7C-7C4C-462A-B324-10B95548D675}" srcOrd="2" destOrd="0" presId="urn:microsoft.com/office/officeart/2005/8/layout/cycle3"/>
    <dgm:cxn modelId="{C9EEC4F7-28B2-49E5-9FC7-30A3D92A5528}" type="presParOf" srcId="{BE0D0725-CC87-4EBD-8C7A-400B30748CE4}" destId="{4CD0231B-95A2-41FB-B731-5ECC222DD7A6}" srcOrd="3" destOrd="0" presId="urn:microsoft.com/office/officeart/2005/8/layout/cycle3"/>
    <dgm:cxn modelId="{F1CEB6F2-D0C6-41EC-8271-9FAD447EDB94}" type="presParOf" srcId="{BE0D0725-CC87-4EBD-8C7A-400B30748CE4}" destId="{61A4E7BE-CE4F-4226-9D05-F95410F52C40}" srcOrd="4" destOrd="0" presId="urn:microsoft.com/office/officeart/2005/8/layout/cycle3"/>
    <dgm:cxn modelId="{253A5857-ECF3-4459-B348-3348547C0BBB}" type="presParOf" srcId="{BE0D0725-CC87-4EBD-8C7A-400B30748CE4}" destId="{EBE25469-28E8-4953-8FF9-A8856FAA2CAB}" srcOrd="5" destOrd="0" presId="urn:microsoft.com/office/officeart/2005/8/layout/cycle3"/>
    <dgm:cxn modelId="{4E0DF722-8766-4168-9581-A06C26148F5A}" type="presParOf" srcId="{BE0D0725-CC87-4EBD-8C7A-400B30748CE4}" destId="{E50DA232-DBED-4F16-B86B-0FA063DFAEAE}" srcOrd="6" destOrd="0" presId="urn:microsoft.com/office/officeart/2005/8/layout/cycle3"/>
    <dgm:cxn modelId="{B7593237-531E-4BD0-A4C5-DC2DF30E19C7}" type="presParOf" srcId="{BE0D0725-CC87-4EBD-8C7A-400B30748CE4}" destId="{87829E32-CAB2-498A-ABCA-CBA7C935534D}" srcOrd="7" destOrd="0" presId="urn:microsoft.com/office/officeart/2005/8/layout/cycle3"/>
    <dgm:cxn modelId="{F6F35A0C-D617-477A-AA0C-EF83A86CA630}" type="presParOf" srcId="{BE0D0725-CC87-4EBD-8C7A-400B30748CE4}" destId="{6C3BF599-B15B-4E1A-9FFD-B56230564DB2}" srcOrd="8" destOrd="0" presId="urn:microsoft.com/office/officeart/2005/8/layout/cycle3"/>
    <dgm:cxn modelId="{29F6F39D-ACD1-45A0-B875-BF7EEA380711}" type="presParOf" srcId="{BE0D0725-CC87-4EBD-8C7A-400B30748CE4}" destId="{89578FA9-FB3F-40D4-9F0A-C24E3B512918}" srcOrd="9" destOrd="0" presId="urn:microsoft.com/office/officeart/2005/8/layout/cycle3"/>
    <dgm:cxn modelId="{404E4BC6-26B9-4891-A053-9E5C0548981E}" type="presParOf" srcId="{BE0D0725-CC87-4EBD-8C7A-400B30748CE4}" destId="{D80EF1BC-B350-456A-B678-484F7AE2C275}" srcOrd="10"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876269-4429-4EA0-80F3-5AE73F5A9649}" type="doc">
      <dgm:prSet loTypeId="urn:microsoft.com/office/officeart/2005/8/layout/cycle3" loCatId="cycle" qsTypeId="urn:microsoft.com/office/officeart/2005/8/quickstyle/3d2" qsCatId="3D" csTypeId="urn:microsoft.com/office/officeart/2005/8/colors/accent2_2" csCatId="accent2" phldr="1"/>
      <dgm:spPr/>
      <dgm:t>
        <a:bodyPr/>
        <a:lstStyle/>
        <a:p>
          <a:endParaRPr lang="en-US"/>
        </a:p>
      </dgm:t>
    </dgm:pt>
    <dgm:pt modelId="{9DF77529-F5F9-46BE-9C19-6F1CBC6A795D}">
      <dgm:prSet phldrT="[Text]"/>
      <dgm:spPr>
        <a:effectLst>
          <a:glow rad="228600">
            <a:schemeClr val="accent2">
              <a:satMod val="175000"/>
              <a:alpha val="40000"/>
            </a:schemeClr>
          </a:glow>
        </a:effectLst>
      </dgm:spPr>
      <dgm:t>
        <a:bodyPr/>
        <a:lstStyle/>
        <a:p>
          <a:r>
            <a:rPr lang="en-US" dirty="0" smtClean="0"/>
            <a:t>Assignment Criteria</a:t>
          </a:r>
          <a:endParaRPr lang="en-US" dirty="0"/>
        </a:p>
      </dgm:t>
    </dgm:pt>
    <dgm:pt modelId="{24470FEA-1B26-4645-B9B6-12D887FBB7D2}" type="parTrans" cxnId="{197BD848-AFCD-4523-B1A5-D6C842067965}">
      <dgm:prSet/>
      <dgm:spPr/>
      <dgm:t>
        <a:bodyPr/>
        <a:lstStyle/>
        <a:p>
          <a:endParaRPr lang="en-US"/>
        </a:p>
      </dgm:t>
    </dgm:pt>
    <dgm:pt modelId="{99DF2620-C95A-4AE2-ACA2-113512DEEC05}" type="sibTrans" cxnId="{197BD848-AFCD-4523-B1A5-D6C842067965}">
      <dgm:prSet/>
      <dgm:spPr/>
      <dgm:t>
        <a:bodyPr/>
        <a:lstStyle/>
        <a:p>
          <a:endParaRPr lang="en-US"/>
        </a:p>
      </dgm:t>
    </dgm:pt>
    <dgm:pt modelId="{F851BBAC-9474-4D31-A255-DA050B28444C}">
      <dgm:prSet phldrT="[Text]"/>
      <dgm:spPr>
        <a:effectLst>
          <a:glow rad="228600">
            <a:schemeClr val="accent2">
              <a:satMod val="175000"/>
              <a:alpha val="40000"/>
            </a:schemeClr>
          </a:glow>
        </a:effectLst>
      </dgm:spPr>
      <dgm:t>
        <a:bodyPr/>
        <a:lstStyle/>
        <a:p>
          <a:r>
            <a:rPr lang="en-US" dirty="0" smtClean="0"/>
            <a:t>Format</a:t>
          </a:r>
          <a:endParaRPr lang="en-US" dirty="0"/>
        </a:p>
      </dgm:t>
    </dgm:pt>
    <dgm:pt modelId="{548959C8-FA16-4859-965F-49F49D6188A4}" type="parTrans" cxnId="{B653A72E-21DB-4CA1-B397-524D164B180E}">
      <dgm:prSet/>
      <dgm:spPr/>
      <dgm:t>
        <a:bodyPr/>
        <a:lstStyle/>
        <a:p>
          <a:endParaRPr lang="en-US"/>
        </a:p>
      </dgm:t>
    </dgm:pt>
    <dgm:pt modelId="{5181DB39-9675-4ABF-82C7-CE21FFBBE0E9}" type="sibTrans" cxnId="{B653A72E-21DB-4CA1-B397-524D164B180E}">
      <dgm:prSet/>
      <dgm:spPr/>
      <dgm:t>
        <a:bodyPr/>
        <a:lstStyle/>
        <a:p>
          <a:endParaRPr lang="en-US"/>
        </a:p>
      </dgm:t>
    </dgm:pt>
    <dgm:pt modelId="{34F8BB8B-BFB7-4530-91B9-F725579B0EC5}">
      <dgm:prSet phldrT="[Text]"/>
      <dgm:spPr/>
      <dgm:t>
        <a:bodyPr/>
        <a:lstStyle/>
        <a:p>
          <a:r>
            <a:rPr lang="en-US" dirty="0" smtClean="0"/>
            <a:t>Graded and Scored Rubric</a:t>
          </a:r>
          <a:endParaRPr lang="en-US" dirty="0"/>
        </a:p>
      </dgm:t>
    </dgm:pt>
    <dgm:pt modelId="{0221A90F-C75B-4FCD-A766-3CC4C791BA6F}" type="parTrans" cxnId="{3AD99E39-43A7-4B9B-A5BC-604DD90939E2}">
      <dgm:prSet/>
      <dgm:spPr/>
      <dgm:t>
        <a:bodyPr/>
        <a:lstStyle/>
        <a:p>
          <a:endParaRPr lang="en-US"/>
        </a:p>
      </dgm:t>
    </dgm:pt>
    <dgm:pt modelId="{6F1976B8-CA26-4B41-AA33-605E4A93DDAF}" type="sibTrans" cxnId="{3AD99E39-43A7-4B9B-A5BC-604DD90939E2}">
      <dgm:prSet/>
      <dgm:spPr/>
      <dgm:t>
        <a:bodyPr/>
        <a:lstStyle/>
        <a:p>
          <a:endParaRPr lang="en-US"/>
        </a:p>
      </dgm:t>
    </dgm:pt>
    <dgm:pt modelId="{5AEDC096-196F-4AA7-B7F9-F018321FB7CC}">
      <dgm:prSet phldrT="[Text]"/>
      <dgm:spPr>
        <a:effectLst>
          <a:glow rad="228600">
            <a:schemeClr val="accent2">
              <a:satMod val="175000"/>
              <a:alpha val="40000"/>
            </a:schemeClr>
          </a:glow>
        </a:effectLst>
      </dgm:spPr>
      <dgm:t>
        <a:bodyPr/>
        <a:lstStyle/>
        <a:p>
          <a:r>
            <a:rPr lang="en-US" dirty="0" smtClean="0"/>
            <a:t>Content</a:t>
          </a:r>
          <a:endParaRPr lang="en-US" dirty="0"/>
        </a:p>
      </dgm:t>
    </dgm:pt>
    <dgm:pt modelId="{3D0088BA-61E6-42F9-A329-57EFCABCDD27}" type="parTrans" cxnId="{1DA43836-8695-4FE9-8A1F-44A9F5BDCAB6}">
      <dgm:prSet/>
      <dgm:spPr/>
      <dgm:t>
        <a:bodyPr/>
        <a:lstStyle/>
        <a:p>
          <a:endParaRPr lang="en-US"/>
        </a:p>
      </dgm:t>
    </dgm:pt>
    <dgm:pt modelId="{9F70A156-F2D4-4CBA-8358-E2C7A80D0A71}" type="sibTrans" cxnId="{1DA43836-8695-4FE9-8A1F-44A9F5BDCAB6}">
      <dgm:prSet/>
      <dgm:spPr/>
      <dgm:t>
        <a:bodyPr/>
        <a:lstStyle/>
        <a:p>
          <a:endParaRPr lang="en-US"/>
        </a:p>
      </dgm:t>
    </dgm:pt>
    <dgm:pt modelId="{5BF41DD3-7500-4129-8898-DDFBA65CAD67}">
      <dgm:prSet phldrT="[Text]"/>
      <dgm:spPr/>
      <dgm:t>
        <a:bodyPr/>
        <a:lstStyle/>
        <a:p>
          <a:r>
            <a:rPr lang="en-US" dirty="0" smtClean="0"/>
            <a:t>Embedded Comments</a:t>
          </a:r>
          <a:endParaRPr lang="en-US" dirty="0"/>
        </a:p>
      </dgm:t>
    </dgm:pt>
    <dgm:pt modelId="{D0083593-887A-44FF-9113-65A89D87F112}" type="parTrans" cxnId="{EF76BE55-B61A-4C11-A821-A5A17B7CBC92}">
      <dgm:prSet/>
      <dgm:spPr/>
      <dgm:t>
        <a:bodyPr/>
        <a:lstStyle/>
        <a:p>
          <a:endParaRPr lang="en-US"/>
        </a:p>
      </dgm:t>
    </dgm:pt>
    <dgm:pt modelId="{FE35022F-6467-459F-80E3-DAF69C2E9288}" type="sibTrans" cxnId="{EF76BE55-B61A-4C11-A821-A5A17B7CBC92}">
      <dgm:prSet/>
      <dgm:spPr/>
      <dgm:t>
        <a:bodyPr/>
        <a:lstStyle/>
        <a:p>
          <a:endParaRPr lang="en-US"/>
        </a:p>
      </dgm:t>
    </dgm:pt>
    <dgm:pt modelId="{EFE7EBC2-B2A3-434F-A42B-EC2C09351C61}">
      <dgm:prSet phldrT="[Text]"/>
      <dgm:spPr/>
      <dgm:t>
        <a:bodyPr/>
        <a:lstStyle/>
        <a:p>
          <a:r>
            <a:rPr lang="en-US" dirty="0" smtClean="0"/>
            <a:t>Summary Comments</a:t>
          </a:r>
          <a:endParaRPr lang="en-US" dirty="0"/>
        </a:p>
      </dgm:t>
    </dgm:pt>
    <dgm:pt modelId="{2249BBFA-351D-4C51-9363-4A50043120DD}" type="parTrans" cxnId="{325F3CB3-8838-4C27-9D6B-FB4295F32F91}">
      <dgm:prSet/>
      <dgm:spPr/>
      <dgm:t>
        <a:bodyPr/>
        <a:lstStyle/>
        <a:p>
          <a:endParaRPr lang="en-US"/>
        </a:p>
      </dgm:t>
    </dgm:pt>
    <dgm:pt modelId="{FE2F5C44-3E8C-465B-AA67-AD8D331B5193}" type="sibTrans" cxnId="{325F3CB3-8838-4C27-9D6B-FB4295F32F91}">
      <dgm:prSet/>
      <dgm:spPr/>
      <dgm:t>
        <a:bodyPr/>
        <a:lstStyle/>
        <a:p>
          <a:endParaRPr lang="en-US"/>
        </a:p>
      </dgm:t>
    </dgm:pt>
    <dgm:pt modelId="{887E555D-B67D-47EF-B655-A5F93EF15857}">
      <dgm:prSet phldrT="[Text]"/>
      <dgm:spPr>
        <a:effectLst>
          <a:glow rad="228600">
            <a:schemeClr val="accent2">
              <a:satMod val="175000"/>
              <a:alpha val="40000"/>
            </a:schemeClr>
          </a:glow>
        </a:effectLst>
      </dgm:spPr>
      <dgm:t>
        <a:bodyPr/>
        <a:lstStyle/>
        <a:p>
          <a:r>
            <a:rPr lang="en-US" dirty="0" smtClean="0"/>
            <a:t>GCU Style Guide Criteria</a:t>
          </a:r>
          <a:endParaRPr lang="en-US" dirty="0"/>
        </a:p>
      </dgm:t>
    </dgm:pt>
    <dgm:pt modelId="{A09FA7CA-C2D3-4602-AA19-8C243DB3625B}" type="parTrans" cxnId="{57A12E33-B3C9-4960-81FB-A27A1B5A822D}">
      <dgm:prSet/>
      <dgm:spPr/>
      <dgm:t>
        <a:bodyPr/>
        <a:lstStyle/>
        <a:p>
          <a:endParaRPr lang="en-US"/>
        </a:p>
      </dgm:t>
    </dgm:pt>
    <dgm:pt modelId="{71DECE59-5DC7-429C-93E3-F34F3C0C78CC}" type="sibTrans" cxnId="{57A12E33-B3C9-4960-81FB-A27A1B5A822D}">
      <dgm:prSet/>
      <dgm:spPr/>
      <dgm:t>
        <a:bodyPr/>
        <a:lstStyle/>
        <a:p>
          <a:endParaRPr lang="en-US"/>
        </a:p>
      </dgm:t>
    </dgm:pt>
    <dgm:pt modelId="{E20671F7-6CC9-42BE-AA59-FC3A3E8C2216}">
      <dgm:prSet phldrT="[Text]"/>
      <dgm:spPr/>
      <dgm:t>
        <a:bodyPr/>
        <a:lstStyle/>
        <a:p>
          <a:r>
            <a:rPr lang="en-US" dirty="0" smtClean="0"/>
            <a:t>Review Turnitin Originality Report</a:t>
          </a:r>
          <a:endParaRPr lang="en-US" dirty="0"/>
        </a:p>
      </dgm:t>
    </dgm:pt>
    <dgm:pt modelId="{726596B0-2C8C-4723-A6A4-D0076A2BC72B}" type="parTrans" cxnId="{A7B5EAA1-9273-434D-88E1-D6FC2B7F2E38}">
      <dgm:prSet/>
      <dgm:spPr/>
      <dgm:t>
        <a:bodyPr/>
        <a:lstStyle/>
        <a:p>
          <a:endParaRPr lang="en-US"/>
        </a:p>
      </dgm:t>
    </dgm:pt>
    <dgm:pt modelId="{F15AECE2-E85C-423C-B0E7-FFE53FE19310}" type="sibTrans" cxnId="{A7B5EAA1-9273-434D-88E1-D6FC2B7F2E38}">
      <dgm:prSet/>
      <dgm:spPr/>
      <dgm:t>
        <a:bodyPr/>
        <a:lstStyle/>
        <a:p>
          <a:endParaRPr lang="en-US"/>
        </a:p>
      </dgm:t>
    </dgm:pt>
    <dgm:pt modelId="{98967936-6B9A-4C49-9058-1F52417F1951}">
      <dgm:prSet phldrT="[Text]"/>
      <dgm:spPr/>
      <dgm:t>
        <a:bodyPr/>
        <a:lstStyle/>
        <a:p>
          <a:r>
            <a:rPr lang="en-US" dirty="0" smtClean="0"/>
            <a:t>Return Feedback </a:t>
          </a:r>
          <a:endParaRPr lang="en-US" dirty="0"/>
        </a:p>
      </dgm:t>
    </dgm:pt>
    <dgm:pt modelId="{BC64C6D8-9203-4A2C-9960-FAA85D4837A3}" type="parTrans" cxnId="{E26AE1CD-77CC-4468-9380-32E267232B84}">
      <dgm:prSet/>
      <dgm:spPr/>
      <dgm:t>
        <a:bodyPr/>
        <a:lstStyle/>
        <a:p>
          <a:endParaRPr lang="en-US"/>
        </a:p>
      </dgm:t>
    </dgm:pt>
    <dgm:pt modelId="{0B81E5D3-A3DE-4321-85B5-319B801F89A7}" type="sibTrans" cxnId="{E26AE1CD-77CC-4468-9380-32E267232B84}">
      <dgm:prSet/>
      <dgm:spPr/>
      <dgm:t>
        <a:bodyPr/>
        <a:lstStyle/>
        <a:p>
          <a:endParaRPr lang="en-US"/>
        </a:p>
      </dgm:t>
    </dgm:pt>
    <dgm:pt modelId="{86B1E9B5-0B86-4F6E-99E6-6C71EAB18C3F}" type="pres">
      <dgm:prSet presAssocID="{C1876269-4429-4EA0-80F3-5AE73F5A9649}" presName="Name0" presStyleCnt="0">
        <dgm:presLayoutVars>
          <dgm:dir/>
          <dgm:resizeHandles val="exact"/>
        </dgm:presLayoutVars>
      </dgm:prSet>
      <dgm:spPr/>
      <dgm:t>
        <a:bodyPr/>
        <a:lstStyle/>
        <a:p>
          <a:endParaRPr lang="en-US"/>
        </a:p>
      </dgm:t>
    </dgm:pt>
    <dgm:pt modelId="{BE0D0725-CC87-4EBD-8C7A-400B30748CE4}" type="pres">
      <dgm:prSet presAssocID="{C1876269-4429-4EA0-80F3-5AE73F5A9649}" presName="cycle" presStyleCnt="0"/>
      <dgm:spPr/>
    </dgm:pt>
    <dgm:pt modelId="{DF2D7DD0-A38A-472A-B9E4-71134CD17E65}" type="pres">
      <dgm:prSet presAssocID="{9DF77529-F5F9-46BE-9C19-6F1CBC6A795D}" presName="nodeFirstNode" presStyleLbl="node1" presStyleIdx="0" presStyleCnt="9">
        <dgm:presLayoutVars>
          <dgm:bulletEnabled val="1"/>
        </dgm:presLayoutVars>
      </dgm:prSet>
      <dgm:spPr/>
      <dgm:t>
        <a:bodyPr/>
        <a:lstStyle/>
        <a:p>
          <a:endParaRPr lang="en-US"/>
        </a:p>
      </dgm:t>
    </dgm:pt>
    <dgm:pt modelId="{8CCE51F1-D451-4D6F-8D27-6BF7C7636BCA}" type="pres">
      <dgm:prSet presAssocID="{99DF2620-C95A-4AE2-ACA2-113512DEEC05}" presName="sibTransFirstNode" presStyleLbl="bgShp" presStyleIdx="0" presStyleCnt="1"/>
      <dgm:spPr/>
      <dgm:t>
        <a:bodyPr/>
        <a:lstStyle/>
        <a:p>
          <a:endParaRPr lang="en-US"/>
        </a:p>
      </dgm:t>
    </dgm:pt>
    <dgm:pt modelId="{37614A7C-7C4C-462A-B324-10B95548D675}" type="pres">
      <dgm:prSet presAssocID="{5AEDC096-196F-4AA7-B7F9-F018321FB7CC}" presName="nodeFollowingNodes" presStyleLbl="node1" presStyleIdx="1" presStyleCnt="9">
        <dgm:presLayoutVars>
          <dgm:bulletEnabled val="1"/>
        </dgm:presLayoutVars>
      </dgm:prSet>
      <dgm:spPr/>
      <dgm:t>
        <a:bodyPr/>
        <a:lstStyle/>
        <a:p>
          <a:endParaRPr lang="en-US"/>
        </a:p>
      </dgm:t>
    </dgm:pt>
    <dgm:pt modelId="{4CD0231B-95A2-41FB-B731-5ECC222DD7A6}" type="pres">
      <dgm:prSet presAssocID="{F851BBAC-9474-4D31-A255-DA050B28444C}" presName="nodeFollowingNodes" presStyleLbl="node1" presStyleIdx="2" presStyleCnt="9">
        <dgm:presLayoutVars>
          <dgm:bulletEnabled val="1"/>
        </dgm:presLayoutVars>
      </dgm:prSet>
      <dgm:spPr/>
      <dgm:t>
        <a:bodyPr/>
        <a:lstStyle/>
        <a:p>
          <a:endParaRPr lang="en-US"/>
        </a:p>
      </dgm:t>
    </dgm:pt>
    <dgm:pt modelId="{F5884818-880F-4AAB-9273-169C1AAE2161}" type="pres">
      <dgm:prSet presAssocID="{887E555D-B67D-47EF-B655-A5F93EF15857}" presName="nodeFollowingNodes" presStyleLbl="node1" presStyleIdx="3" presStyleCnt="9">
        <dgm:presLayoutVars>
          <dgm:bulletEnabled val="1"/>
        </dgm:presLayoutVars>
      </dgm:prSet>
      <dgm:spPr/>
      <dgm:t>
        <a:bodyPr/>
        <a:lstStyle/>
        <a:p>
          <a:endParaRPr lang="en-US"/>
        </a:p>
      </dgm:t>
    </dgm:pt>
    <dgm:pt modelId="{BB1E5D92-B827-413D-A3ED-BBD4526AEC21}" type="pres">
      <dgm:prSet presAssocID="{E20671F7-6CC9-42BE-AA59-FC3A3E8C2216}" presName="nodeFollowingNodes" presStyleLbl="node1" presStyleIdx="4" presStyleCnt="9">
        <dgm:presLayoutVars>
          <dgm:bulletEnabled val="1"/>
        </dgm:presLayoutVars>
      </dgm:prSet>
      <dgm:spPr/>
      <dgm:t>
        <a:bodyPr/>
        <a:lstStyle/>
        <a:p>
          <a:endParaRPr lang="en-US"/>
        </a:p>
      </dgm:t>
    </dgm:pt>
    <dgm:pt modelId="{61A4E7BE-CE4F-4226-9D05-F95410F52C40}" type="pres">
      <dgm:prSet presAssocID="{5BF41DD3-7500-4129-8898-DDFBA65CAD67}" presName="nodeFollowingNodes" presStyleLbl="node1" presStyleIdx="5" presStyleCnt="9">
        <dgm:presLayoutVars>
          <dgm:bulletEnabled val="1"/>
        </dgm:presLayoutVars>
      </dgm:prSet>
      <dgm:spPr/>
      <dgm:t>
        <a:bodyPr/>
        <a:lstStyle/>
        <a:p>
          <a:endParaRPr lang="en-US"/>
        </a:p>
      </dgm:t>
    </dgm:pt>
    <dgm:pt modelId="{E50DA232-DBED-4F16-B86B-0FA063DFAEAE}" type="pres">
      <dgm:prSet presAssocID="{EFE7EBC2-B2A3-434F-A42B-EC2C09351C61}" presName="nodeFollowingNodes" presStyleLbl="node1" presStyleIdx="6" presStyleCnt="9">
        <dgm:presLayoutVars>
          <dgm:bulletEnabled val="1"/>
        </dgm:presLayoutVars>
      </dgm:prSet>
      <dgm:spPr/>
      <dgm:t>
        <a:bodyPr/>
        <a:lstStyle/>
        <a:p>
          <a:endParaRPr lang="en-US"/>
        </a:p>
      </dgm:t>
    </dgm:pt>
    <dgm:pt modelId="{89578FA9-FB3F-40D4-9F0A-C24E3B512918}" type="pres">
      <dgm:prSet presAssocID="{34F8BB8B-BFB7-4530-91B9-F725579B0EC5}" presName="nodeFollowingNodes" presStyleLbl="node1" presStyleIdx="7" presStyleCnt="9">
        <dgm:presLayoutVars>
          <dgm:bulletEnabled val="1"/>
        </dgm:presLayoutVars>
      </dgm:prSet>
      <dgm:spPr/>
      <dgm:t>
        <a:bodyPr/>
        <a:lstStyle/>
        <a:p>
          <a:endParaRPr lang="en-US"/>
        </a:p>
      </dgm:t>
    </dgm:pt>
    <dgm:pt modelId="{5FFD3FBD-EC45-4157-A173-D75BE9CB7BF0}" type="pres">
      <dgm:prSet presAssocID="{98967936-6B9A-4C49-9058-1F52417F1951}" presName="nodeFollowingNodes" presStyleLbl="node1" presStyleIdx="8" presStyleCnt="9">
        <dgm:presLayoutVars>
          <dgm:bulletEnabled val="1"/>
        </dgm:presLayoutVars>
      </dgm:prSet>
      <dgm:spPr/>
      <dgm:t>
        <a:bodyPr/>
        <a:lstStyle/>
        <a:p>
          <a:endParaRPr lang="en-US"/>
        </a:p>
      </dgm:t>
    </dgm:pt>
  </dgm:ptLst>
  <dgm:cxnLst>
    <dgm:cxn modelId="{62420C4A-CF6E-4C5C-8848-B27AFB0847D0}" type="presOf" srcId="{E20671F7-6CC9-42BE-AA59-FC3A3E8C2216}" destId="{BB1E5D92-B827-413D-A3ED-BBD4526AEC21}" srcOrd="0" destOrd="0" presId="urn:microsoft.com/office/officeart/2005/8/layout/cycle3"/>
    <dgm:cxn modelId="{E26AE1CD-77CC-4468-9380-32E267232B84}" srcId="{C1876269-4429-4EA0-80F3-5AE73F5A9649}" destId="{98967936-6B9A-4C49-9058-1F52417F1951}" srcOrd="8" destOrd="0" parTransId="{BC64C6D8-9203-4A2C-9960-FAA85D4837A3}" sibTransId="{0B81E5D3-A3DE-4321-85B5-319B801F89A7}"/>
    <dgm:cxn modelId="{003061DF-3C88-4ACF-81EE-7986AD7181FC}" type="presOf" srcId="{9DF77529-F5F9-46BE-9C19-6F1CBC6A795D}" destId="{DF2D7DD0-A38A-472A-B9E4-71134CD17E65}" srcOrd="0" destOrd="0" presId="urn:microsoft.com/office/officeart/2005/8/layout/cycle3"/>
    <dgm:cxn modelId="{B653A72E-21DB-4CA1-B397-524D164B180E}" srcId="{C1876269-4429-4EA0-80F3-5AE73F5A9649}" destId="{F851BBAC-9474-4D31-A255-DA050B28444C}" srcOrd="2" destOrd="0" parTransId="{548959C8-FA16-4859-965F-49F49D6188A4}" sibTransId="{5181DB39-9675-4ABF-82C7-CE21FFBBE0E9}"/>
    <dgm:cxn modelId="{40019681-DF30-47EE-9D34-DB8F04E686AE}" type="presOf" srcId="{887E555D-B67D-47EF-B655-A5F93EF15857}" destId="{F5884818-880F-4AAB-9273-169C1AAE2161}" srcOrd="0" destOrd="0" presId="urn:microsoft.com/office/officeart/2005/8/layout/cycle3"/>
    <dgm:cxn modelId="{0621D83B-CED5-46CB-B745-C69A7CEF3262}" type="presOf" srcId="{98967936-6B9A-4C49-9058-1F52417F1951}" destId="{5FFD3FBD-EC45-4157-A173-D75BE9CB7BF0}" srcOrd="0" destOrd="0" presId="urn:microsoft.com/office/officeart/2005/8/layout/cycle3"/>
    <dgm:cxn modelId="{3AD99E39-43A7-4B9B-A5BC-604DD90939E2}" srcId="{C1876269-4429-4EA0-80F3-5AE73F5A9649}" destId="{34F8BB8B-BFB7-4530-91B9-F725579B0EC5}" srcOrd="7" destOrd="0" parTransId="{0221A90F-C75B-4FCD-A766-3CC4C791BA6F}" sibTransId="{6F1976B8-CA26-4B41-AA33-605E4A93DDAF}"/>
    <dgm:cxn modelId="{197BD848-AFCD-4523-B1A5-D6C842067965}" srcId="{C1876269-4429-4EA0-80F3-5AE73F5A9649}" destId="{9DF77529-F5F9-46BE-9C19-6F1CBC6A795D}" srcOrd="0" destOrd="0" parTransId="{24470FEA-1B26-4645-B9B6-12D887FBB7D2}" sibTransId="{99DF2620-C95A-4AE2-ACA2-113512DEEC05}"/>
    <dgm:cxn modelId="{1DA43836-8695-4FE9-8A1F-44A9F5BDCAB6}" srcId="{C1876269-4429-4EA0-80F3-5AE73F5A9649}" destId="{5AEDC096-196F-4AA7-B7F9-F018321FB7CC}" srcOrd="1" destOrd="0" parTransId="{3D0088BA-61E6-42F9-A329-57EFCABCDD27}" sibTransId="{9F70A156-F2D4-4CBA-8358-E2C7A80D0A71}"/>
    <dgm:cxn modelId="{65E0CF87-5BB0-4590-B970-EFC3B0BD2540}" type="presOf" srcId="{5BF41DD3-7500-4129-8898-DDFBA65CAD67}" destId="{61A4E7BE-CE4F-4226-9D05-F95410F52C40}" srcOrd="0" destOrd="0" presId="urn:microsoft.com/office/officeart/2005/8/layout/cycle3"/>
    <dgm:cxn modelId="{9CDFC808-F373-459C-9D2A-B26E7F7F8DD4}" type="presOf" srcId="{5AEDC096-196F-4AA7-B7F9-F018321FB7CC}" destId="{37614A7C-7C4C-462A-B324-10B95548D675}" srcOrd="0" destOrd="0" presId="urn:microsoft.com/office/officeart/2005/8/layout/cycle3"/>
    <dgm:cxn modelId="{A7B5EAA1-9273-434D-88E1-D6FC2B7F2E38}" srcId="{C1876269-4429-4EA0-80F3-5AE73F5A9649}" destId="{E20671F7-6CC9-42BE-AA59-FC3A3E8C2216}" srcOrd="4" destOrd="0" parTransId="{726596B0-2C8C-4723-A6A4-D0076A2BC72B}" sibTransId="{F15AECE2-E85C-423C-B0E7-FFE53FE19310}"/>
    <dgm:cxn modelId="{EF76BE55-B61A-4C11-A821-A5A17B7CBC92}" srcId="{C1876269-4429-4EA0-80F3-5AE73F5A9649}" destId="{5BF41DD3-7500-4129-8898-DDFBA65CAD67}" srcOrd="5" destOrd="0" parTransId="{D0083593-887A-44FF-9113-65A89D87F112}" sibTransId="{FE35022F-6467-459F-80E3-DAF69C2E9288}"/>
    <dgm:cxn modelId="{F9A7D2B7-A24C-42E5-A7AE-DDA8CA0458E6}" type="presOf" srcId="{34F8BB8B-BFB7-4530-91B9-F725579B0EC5}" destId="{89578FA9-FB3F-40D4-9F0A-C24E3B512918}" srcOrd="0" destOrd="0" presId="urn:microsoft.com/office/officeart/2005/8/layout/cycle3"/>
    <dgm:cxn modelId="{D0BE3084-E361-4E05-BDAB-91133CD8DE9B}" type="presOf" srcId="{EFE7EBC2-B2A3-434F-A42B-EC2C09351C61}" destId="{E50DA232-DBED-4F16-B86B-0FA063DFAEAE}" srcOrd="0" destOrd="0" presId="urn:microsoft.com/office/officeart/2005/8/layout/cycle3"/>
    <dgm:cxn modelId="{57A12E33-B3C9-4960-81FB-A27A1B5A822D}" srcId="{C1876269-4429-4EA0-80F3-5AE73F5A9649}" destId="{887E555D-B67D-47EF-B655-A5F93EF15857}" srcOrd="3" destOrd="0" parTransId="{A09FA7CA-C2D3-4602-AA19-8C243DB3625B}" sibTransId="{71DECE59-5DC7-429C-93E3-F34F3C0C78CC}"/>
    <dgm:cxn modelId="{A0194ACD-A4DD-4705-8057-CA741C00226D}" type="presOf" srcId="{99DF2620-C95A-4AE2-ACA2-113512DEEC05}" destId="{8CCE51F1-D451-4D6F-8D27-6BF7C7636BCA}" srcOrd="0" destOrd="0" presId="urn:microsoft.com/office/officeart/2005/8/layout/cycle3"/>
    <dgm:cxn modelId="{24E51159-B0F8-4DF7-B490-CCBDC6AEEDF8}" type="presOf" srcId="{F851BBAC-9474-4D31-A255-DA050B28444C}" destId="{4CD0231B-95A2-41FB-B731-5ECC222DD7A6}" srcOrd="0" destOrd="0" presId="urn:microsoft.com/office/officeart/2005/8/layout/cycle3"/>
    <dgm:cxn modelId="{325F3CB3-8838-4C27-9D6B-FB4295F32F91}" srcId="{C1876269-4429-4EA0-80F3-5AE73F5A9649}" destId="{EFE7EBC2-B2A3-434F-A42B-EC2C09351C61}" srcOrd="6" destOrd="0" parTransId="{2249BBFA-351D-4C51-9363-4A50043120DD}" sibTransId="{FE2F5C44-3E8C-465B-AA67-AD8D331B5193}"/>
    <dgm:cxn modelId="{DC486220-E739-4AD0-936A-55B60E8ED94D}" type="presOf" srcId="{C1876269-4429-4EA0-80F3-5AE73F5A9649}" destId="{86B1E9B5-0B86-4F6E-99E6-6C71EAB18C3F}" srcOrd="0" destOrd="0" presId="urn:microsoft.com/office/officeart/2005/8/layout/cycle3"/>
    <dgm:cxn modelId="{1BBB0E1D-5A68-464A-A774-EFEDED2B8F20}" type="presParOf" srcId="{86B1E9B5-0B86-4F6E-99E6-6C71EAB18C3F}" destId="{BE0D0725-CC87-4EBD-8C7A-400B30748CE4}" srcOrd="0" destOrd="0" presId="urn:microsoft.com/office/officeart/2005/8/layout/cycle3"/>
    <dgm:cxn modelId="{1CAA5CAF-2D96-4736-BD45-1A0E64D655B6}" type="presParOf" srcId="{BE0D0725-CC87-4EBD-8C7A-400B30748CE4}" destId="{DF2D7DD0-A38A-472A-B9E4-71134CD17E65}" srcOrd="0" destOrd="0" presId="urn:microsoft.com/office/officeart/2005/8/layout/cycle3"/>
    <dgm:cxn modelId="{EADEAC4D-8DEB-424A-A3A4-A79C14D8D226}" type="presParOf" srcId="{BE0D0725-CC87-4EBD-8C7A-400B30748CE4}" destId="{8CCE51F1-D451-4D6F-8D27-6BF7C7636BCA}" srcOrd="1" destOrd="0" presId="urn:microsoft.com/office/officeart/2005/8/layout/cycle3"/>
    <dgm:cxn modelId="{B0A782A6-8AC1-4719-8DAE-0557E145ABF6}" type="presParOf" srcId="{BE0D0725-CC87-4EBD-8C7A-400B30748CE4}" destId="{37614A7C-7C4C-462A-B324-10B95548D675}" srcOrd="2" destOrd="0" presId="urn:microsoft.com/office/officeart/2005/8/layout/cycle3"/>
    <dgm:cxn modelId="{CD0E3F8A-FC59-483A-94BC-B8BD7D146979}" type="presParOf" srcId="{BE0D0725-CC87-4EBD-8C7A-400B30748CE4}" destId="{4CD0231B-95A2-41FB-B731-5ECC222DD7A6}" srcOrd="3" destOrd="0" presId="urn:microsoft.com/office/officeart/2005/8/layout/cycle3"/>
    <dgm:cxn modelId="{E218AF68-A102-421D-9315-47B313035503}" type="presParOf" srcId="{BE0D0725-CC87-4EBD-8C7A-400B30748CE4}" destId="{F5884818-880F-4AAB-9273-169C1AAE2161}" srcOrd="4" destOrd="0" presId="urn:microsoft.com/office/officeart/2005/8/layout/cycle3"/>
    <dgm:cxn modelId="{A215B285-4EF2-4038-9DB6-972F6B313994}" type="presParOf" srcId="{BE0D0725-CC87-4EBD-8C7A-400B30748CE4}" destId="{BB1E5D92-B827-413D-A3ED-BBD4526AEC21}" srcOrd="5" destOrd="0" presId="urn:microsoft.com/office/officeart/2005/8/layout/cycle3"/>
    <dgm:cxn modelId="{2B5FD934-77E3-49BA-B48F-6E22B4FB0666}" type="presParOf" srcId="{BE0D0725-CC87-4EBD-8C7A-400B30748CE4}" destId="{61A4E7BE-CE4F-4226-9D05-F95410F52C40}" srcOrd="6" destOrd="0" presId="urn:microsoft.com/office/officeart/2005/8/layout/cycle3"/>
    <dgm:cxn modelId="{DB037C9B-3B53-4711-A72D-B786006DBB6F}" type="presParOf" srcId="{BE0D0725-CC87-4EBD-8C7A-400B30748CE4}" destId="{E50DA232-DBED-4F16-B86B-0FA063DFAEAE}" srcOrd="7" destOrd="0" presId="urn:microsoft.com/office/officeart/2005/8/layout/cycle3"/>
    <dgm:cxn modelId="{9005DBEF-7D87-4046-B329-69EBC472D078}" type="presParOf" srcId="{BE0D0725-CC87-4EBD-8C7A-400B30748CE4}" destId="{89578FA9-FB3F-40D4-9F0A-C24E3B512918}" srcOrd="8" destOrd="0" presId="urn:microsoft.com/office/officeart/2005/8/layout/cycle3"/>
    <dgm:cxn modelId="{24B39612-7A36-4F1D-8C34-1F0D27137F5A}" type="presParOf" srcId="{BE0D0725-CC87-4EBD-8C7A-400B30748CE4}" destId="{5FFD3FBD-EC45-4157-A173-D75BE9CB7BF0}" srcOrd="9"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876269-4429-4EA0-80F3-5AE73F5A9649}" type="doc">
      <dgm:prSet loTypeId="urn:microsoft.com/office/officeart/2005/8/layout/cycle3" loCatId="cycle" qsTypeId="urn:microsoft.com/office/officeart/2005/8/quickstyle/3d2" qsCatId="3D" csTypeId="urn:microsoft.com/office/officeart/2005/8/colors/accent2_2" csCatId="accent2" phldr="1"/>
      <dgm:spPr/>
      <dgm:t>
        <a:bodyPr/>
        <a:lstStyle/>
        <a:p>
          <a:endParaRPr lang="en-US"/>
        </a:p>
      </dgm:t>
    </dgm:pt>
    <dgm:pt modelId="{9DF77529-F5F9-46BE-9C19-6F1CBC6A795D}">
      <dgm:prSet phldrT="[Text]"/>
      <dgm:spPr>
        <a:effectLst>
          <a:glow rad="228600">
            <a:schemeClr val="accent2">
              <a:satMod val="175000"/>
              <a:alpha val="40000"/>
            </a:schemeClr>
          </a:glow>
        </a:effectLst>
      </dgm:spPr>
      <dgm:t>
        <a:bodyPr/>
        <a:lstStyle/>
        <a:p>
          <a:r>
            <a:rPr lang="en-US" dirty="0" smtClean="0"/>
            <a:t>Assignment Criteria</a:t>
          </a:r>
          <a:endParaRPr lang="en-US" dirty="0"/>
        </a:p>
      </dgm:t>
    </dgm:pt>
    <dgm:pt modelId="{24470FEA-1B26-4645-B9B6-12D887FBB7D2}" type="parTrans" cxnId="{197BD848-AFCD-4523-B1A5-D6C842067965}">
      <dgm:prSet/>
      <dgm:spPr/>
      <dgm:t>
        <a:bodyPr/>
        <a:lstStyle/>
        <a:p>
          <a:endParaRPr lang="en-US"/>
        </a:p>
      </dgm:t>
    </dgm:pt>
    <dgm:pt modelId="{99DF2620-C95A-4AE2-ACA2-113512DEEC05}" type="sibTrans" cxnId="{197BD848-AFCD-4523-B1A5-D6C842067965}">
      <dgm:prSet/>
      <dgm:spPr/>
      <dgm:t>
        <a:bodyPr/>
        <a:lstStyle/>
        <a:p>
          <a:endParaRPr lang="en-US"/>
        </a:p>
      </dgm:t>
    </dgm:pt>
    <dgm:pt modelId="{F851BBAC-9474-4D31-A255-DA050B28444C}">
      <dgm:prSet phldrT="[Text]"/>
      <dgm:spPr>
        <a:effectLst>
          <a:glow rad="228600">
            <a:schemeClr val="accent2">
              <a:satMod val="175000"/>
              <a:alpha val="40000"/>
            </a:schemeClr>
          </a:glow>
        </a:effectLst>
      </dgm:spPr>
      <dgm:t>
        <a:bodyPr/>
        <a:lstStyle/>
        <a:p>
          <a:r>
            <a:rPr lang="en-US" dirty="0" smtClean="0"/>
            <a:t>Format</a:t>
          </a:r>
          <a:endParaRPr lang="en-US" dirty="0"/>
        </a:p>
      </dgm:t>
    </dgm:pt>
    <dgm:pt modelId="{548959C8-FA16-4859-965F-49F49D6188A4}" type="parTrans" cxnId="{B653A72E-21DB-4CA1-B397-524D164B180E}">
      <dgm:prSet/>
      <dgm:spPr/>
      <dgm:t>
        <a:bodyPr/>
        <a:lstStyle/>
        <a:p>
          <a:endParaRPr lang="en-US"/>
        </a:p>
      </dgm:t>
    </dgm:pt>
    <dgm:pt modelId="{5181DB39-9675-4ABF-82C7-CE21FFBBE0E9}" type="sibTrans" cxnId="{B653A72E-21DB-4CA1-B397-524D164B180E}">
      <dgm:prSet/>
      <dgm:spPr/>
      <dgm:t>
        <a:bodyPr/>
        <a:lstStyle/>
        <a:p>
          <a:endParaRPr lang="en-US"/>
        </a:p>
      </dgm:t>
    </dgm:pt>
    <dgm:pt modelId="{34F8BB8B-BFB7-4530-91B9-F725579B0EC5}">
      <dgm:prSet phldrT="[Text]"/>
      <dgm:spPr>
        <a:effectLst>
          <a:glow rad="228600">
            <a:schemeClr val="accent2">
              <a:satMod val="175000"/>
              <a:alpha val="40000"/>
            </a:schemeClr>
          </a:glow>
        </a:effectLst>
      </dgm:spPr>
      <dgm:t>
        <a:bodyPr/>
        <a:lstStyle/>
        <a:p>
          <a:r>
            <a:rPr lang="en-US" dirty="0" smtClean="0"/>
            <a:t>Graded and Scored Rubric</a:t>
          </a:r>
          <a:endParaRPr lang="en-US" dirty="0"/>
        </a:p>
      </dgm:t>
    </dgm:pt>
    <dgm:pt modelId="{0221A90F-C75B-4FCD-A766-3CC4C791BA6F}" type="parTrans" cxnId="{3AD99E39-43A7-4B9B-A5BC-604DD90939E2}">
      <dgm:prSet/>
      <dgm:spPr/>
      <dgm:t>
        <a:bodyPr/>
        <a:lstStyle/>
        <a:p>
          <a:endParaRPr lang="en-US"/>
        </a:p>
      </dgm:t>
    </dgm:pt>
    <dgm:pt modelId="{6F1976B8-CA26-4B41-AA33-605E4A93DDAF}" type="sibTrans" cxnId="{3AD99E39-43A7-4B9B-A5BC-604DD90939E2}">
      <dgm:prSet/>
      <dgm:spPr/>
      <dgm:t>
        <a:bodyPr/>
        <a:lstStyle/>
        <a:p>
          <a:endParaRPr lang="en-US"/>
        </a:p>
      </dgm:t>
    </dgm:pt>
    <dgm:pt modelId="{5AEDC096-196F-4AA7-B7F9-F018321FB7CC}">
      <dgm:prSet phldrT="[Text]"/>
      <dgm:spPr>
        <a:effectLst>
          <a:glow rad="228600">
            <a:schemeClr val="accent2">
              <a:satMod val="175000"/>
              <a:alpha val="40000"/>
            </a:schemeClr>
          </a:glow>
        </a:effectLst>
      </dgm:spPr>
      <dgm:t>
        <a:bodyPr/>
        <a:lstStyle/>
        <a:p>
          <a:r>
            <a:rPr lang="en-US" dirty="0" smtClean="0"/>
            <a:t>Content</a:t>
          </a:r>
          <a:endParaRPr lang="en-US" dirty="0"/>
        </a:p>
      </dgm:t>
    </dgm:pt>
    <dgm:pt modelId="{3D0088BA-61E6-42F9-A329-57EFCABCDD27}" type="parTrans" cxnId="{1DA43836-8695-4FE9-8A1F-44A9F5BDCAB6}">
      <dgm:prSet/>
      <dgm:spPr/>
      <dgm:t>
        <a:bodyPr/>
        <a:lstStyle/>
        <a:p>
          <a:endParaRPr lang="en-US"/>
        </a:p>
      </dgm:t>
    </dgm:pt>
    <dgm:pt modelId="{9F70A156-F2D4-4CBA-8358-E2C7A80D0A71}" type="sibTrans" cxnId="{1DA43836-8695-4FE9-8A1F-44A9F5BDCAB6}">
      <dgm:prSet/>
      <dgm:spPr/>
      <dgm:t>
        <a:bodyPr/>
        <a:lstStyle/>
        <a:p>
          <a:endParaRPr lang="en-US"/>
        </a:p>
      </dgm:t>
    </dgm:pt>
    <dgm:pt modelId="{5BF41DD3-7500-4129-8898-DDFBA65CAD67}">
      <dgm:prSet phldrT="[Text]"/>
      <dgm:spPr>
        <a:effectLst>
          <a:glow rad="228600">
            <a:schemeClr val="accent2">
              <a:satMod val="175000"/>
              <a:alpha val="40000"/>
            </a:schemeClr>
          </a:glow>
        </a:effectLst>
      </dgm:spPr>
      <dgm:t>
        <a:bodyPr/>
        <a:lstStyle/>
        <a:p>
          <a:r>
            <a:rPr lang="en-US" dirty="0" smtClean="0"/>
            <a:t>Embedded Comments</a:t>
          </a:r>
          <a:endParaRPr lang="en-US" dirty="0"/>
        </a:p>
      </dgm:t>
    </dgm:pt>
    <dgm:pt modelId="{D0083593-887A-44FF-9113-65A89D87F112}" type="parTrans" cxnId="{EF76BE55-B61A-4C11-A821-A5A17B7CBC92}">
      <dgm:prSet/>
      <dgm:spPr/>
      <dgm:t>
        <a:bodyPr/>
        <a:lstStyle/>
        <a:p>
          <a:endParaRPr lang="en-US"/>
        </a:p>
      </dgm:t>
    </dgm:pt>
    <dgm:pt modelId="{FE35022F-6467-459F-80E3-DAF69C2E9288}" type="sibTrans" cxnId="{EF76BE55-B61A-4C11-A821-A5A17B7CBC92}">
      <dgm:prSet/>
      <dgm:spPr/>
      <dgm:t>
        <a:bodyPr/>
        <a:lstStyle/>
        <a:p>
          <a:endParaRPr lang="en-US"/>
        </a:p>
      </dgm:t>
    </dgm:pt>
    <dgm:pt modelId="{EFE7EBC2-B2A3-434F-A42B-EC2C09351C61}">
      <dgm:prSet phldrT="[Text]"/>
      <dgm:spPr>
        <a:effectLst>
          <a:glow rad="228600">
            <a:schemeClr val="accent2">
              <a:satMod val="175000"/>
              <a:alpha val="40000"/>
            </a:schemeClr>
          </a:glow>
        </a:effectLst>
      </dgm:spPr>
      <dgm:t>
        <a:bodyPr/>
        <a:lstStyle/>
        <a:p>
          <a:r>
            <a:rPr lang="en-US" dirty="0" smtClean="0"/>
            <a:t>Summary Comments</a:t>
          </a:r>
          <a:endParaRPr lang="en-US" dirty="0"/>
        </a:p>
      </dgm:t>
    </dgm:pt>
    <dgm:pt modelId="{2249BBFA-351D-4C51-9363-4A50043120DD}" type="parTrans" cxnId="{325F3CB3-8838-4C27-9D6B-FB4295F32F91}">
      <dgm:prSet/>
      <dgm:spPr/>
      <dgm:t>
        <a:bodyPr/>
        <a:lstStyle/>
        <a:p>
          <a:endParaRPr lang="en-US"/>
        </a:p>
      </dgm:t>
    </dgm:pt>
    <dgm:pt modelId="{FE2F5C44-3E8C-465B-AA67-AD8D331B5193}" type="sibTrans" cxnId="{325F3CB3-8838-4C27-9D6B-FB4295F32F91}">
      <dgm:prSet/>
      <dgm:spPr/>
      <dgm:t>
        <a:bodyPr/>
        <a:lstStyle/>
        <a:p>
          <a:endParaRPr lang="en-US"/>
        </a:p>
      </dgm:t>
    </dgm:pt>
    <dgm:pt modelId="{887E555D-B67D-47EF-B655-A5F93EF15857}">
      <dgm:prSet phldrT="[Text]"/>
      <dgm:spPr>
        <a:effectLst>
          <a:glow rad="228600">
            <a:schemeClr val="accent2">
              <a:satMod val="175000"/>
              <a:alpha val="40000"/>
            </a:schemeClr>
          </a:glow>
        </a:effectLst>
      </dgm:spPr>
      <dgm:t>
        <a:bodyPr/>
        <a:lstStyle/>
        <a:p>
          <a:r>
            <a:rPr lang="en-US" dirty="0" smtClean="0"/>
            <a:t>GCU Style Guide Criteria</a:t>
          </a:r>
          <a:endParaRPr lang="en-US" dirty="0"/>
        </a:p>
      </dgm:t>
    </dgm:pt>
    <dgm:pt modelId="{A09FA7CA-C2D3-4602-AA19-8C243DB3625B}" type="parTrans" cxnId="{57A12E33-B3C9-4960-81FB-A27A1B5A822D}">
      <dgm:prSet/>
      <dgm:spPr/>
      <dgm:t>
        <a:bodyPr/>
        <a:lstStyle/>
        <a:p>
          <a:endParaRPr lang="en-US"/>
        </a:p>
      </dgm:t>
    </dgm:pt>
    <dgm:pt modelId="{71DECE59-5DC7-429C-93E3-F34F3C0C78CC}" type="sibTrans" cxnId="{57A12E33-B3C9-4960-81FB-A27A1B5A822D}">
      <dgm:prSet/>
      <dgm:spPr/>
      <dgm:t>
        <a:bodyPr/>
        <a:lstStyle/>
        <a:p>
          <a:endParaRPr lang="en-US"/>
        </a:p>
      </dgm:t>
    </dgm:pt>
    <dgm:pt modelId="{E20671F7-6CC9-42BE-AA59-FC3A3E8C2216}">
      <dgm:prSet phldrT="[Text]"/>
      <dgm:spPr>
        <a:effectLst>
          <a:glow rad="228600">
            <a:schemeClr val="accent2">
              <a:satMod val="175000"/>
              <a:alpha val="40000"/>
            </a:schemeClr>
          </a:glow>
        </a:effectLst>
      </dgm:spPr>
      <dgm:t>
        <a:bodyPr/>
        <a:lstStyle/>
        <a:p>
          <a:r>
            <a:rPr lang="en-US" dirty="0" smtClean="0"/>
            <a:t>Review Turnitin Originality Report</a:t>
          </a:r>
          <a:endParaRPr lang="en-US" dirty="0"/>
        </a:p>
      </dgm:t>
    </dgm:pt>
    <dgm:pt modelId="{726596B0-2C8C-4723-A6A4-D0076A2BC72B}" type="parTrans" cxnId="{A7B5EAA1-9273-434D-88E1-D6FC2B7F2E38}">
      <dgm:prSet/>
      <dgm:spPr/>
      <dgm:t>
        <a:bodyPr/>
        <a:lstStyle/>
        <a:p>
          <a:endParaRPr lang="en-US"/>
        </a:p>
      </dgm:t>
    </dgm:pt>
    <dgm:pt modelId="{F15AECE2-E85C-423C-B0E7-FFE53FE19310}" type="sibTrans" cxnId="{A7B5EAA1-9273-434D-88E1-D6FC2B7F2E38}">
      <dgm:prSet/>
      <dgm:spPr/>
      <dgm:t>
        <a:bodyPr/>
        <a:lstStyle/>
        <a:p>
          <a:endParaRPr lang="en-US"/>
        </a:p>
      </dgm:t>
    </dgm:pt>
    <dgm:pt modelId="{98967936-6B9A-4C49-9058-1F52417F1951}">
      <dgm:prSet phldrT="[Text]"/>
      <dgm:spPr>
        <a:effectLst>
          <a:glow rad="228600">
            <a:schemeClr val="accent2">
              <a:satMod val="175000"/>
              <a:alpha val="40000"/>
            </a:schemeClr>
          </a:glow>
        </a:effectLst>
      </dgm:spPr>
      <dgm:t>
        <a:bodyPr/>
        <a:lstStyle/>
        <a:p>
          <a:r>
            <a:rPr lang="en-US" dirty="0" smtClean="0"/>
            <a:t>Return Feedback </a:t>
          </a:r>
          <a:endParaRPr lang="en-US" dirty="0"/>
        </a:p>
      </dgm:t>
    </dgm:pt>
    <dgm:pt modelId="{BC64C6D8-9203-4A2C-9960-FAA85D4837A3}" type="parTrans" cxnId="{E26AE1CD-77CC-4468-9380-32E267232B84}">
      <dgm:prSet/>
      <dgm:spPr/>
      <dgm:t>
        <a:bodyPr/>
        <a:lstStyle/>
        <a:p>
          <a:endParaRPr lang="en-US"/>
        </a:p>
      </dgm:t>
    </dgm:pt>
    <dgm:pt modelId="{0B81E5D3-A3DE-4321-85B5-319B801F89A7}" type="sibTrans" cxnId="{E26AE1CD-77CC-4468-9380-32E267232B84}">
      <dgm:prSet/>
      <dgm:spPr/>
      <dgm:t>
        <a:bodyPr/>
        <a:lstStyle/>
        <a:p>
          <a:endParaRPr lang="en-US"/>
        </a:p>
      </dgm:t>
    </dgm:pt>
    <dgm:pt modelId="{86B1E9B5-0B86-4F6E-99E6-6C71EAB18C3F}" type="pres">
      <dgm:prSet presAssocID="{C1876269-4429-4EA0-80F3-5AE73F5A9649}" presName="Name0" presStyleCnt="0">
        <dgm:presLayoutVars>
          <dgm:dir/>
          <dgm:resizeHandles val="exact"/>
        </dgm:presLayoutVars>
      </dgm:prSet>
      <dgm:spPr/>
      <dgm:t>
        <a:bodyPr/>
        <a:lstStyle/>
        <a:p>
          <a:endParaRPr lang="en-US"/>
        </a:p>
      </dgm:t>
    </dgm:pt>
    <dgm:pt modelId="{BE0D0725-CC87-4EBD-8C7A-400B30748CE4}" type="pres">
      <dgm:prSet presAssocID="{C1876269-4429-4EA0-80F3-5AE73F5A9649}" presName="cycle" presStyleCnt="0"/>
      <dgm:spPr/>
    </dgm:pt>
    <dgm:pt modelId="{DF2D7DD0-A38A-472A-B9E4-71134CD17E65}" type="pres">
      <dgm:prSet presAssocID="{9DF77529-F5F9-46BE-9C19-6F1CBC6A795D}" presName="nodeFirstNode" presStyleLbl="node1" presStyleIdx="0" presStyleCnt="9">
        <dgm:presLayoutVars>
          <dgm:bulletEnabled val="1"/>
        </dgm:presLayoutVars>
      </dgm:prSet>
      <dgm:spPr/>
      <dgm:t>
        <a:bodyPr/>
        <a:lstStyle/>
        <a:p>
          <a:endParaRPr lang="en-US"/>
        </a:p>
      </dgm:t>
    </dgm:pt>
    <dgm:pt modelId="{8CCE51F1-D451-4D6F-8D27-6BF7C7636BCA}" type="pres">
      <dgm:prSet presAssocID="{99DF2620-C95A-4AE2-ACA2-113512DEEC05}" presName="sibTransFirstNode" presStyleLbl="bgShp" presStyleIdx="0" presStyleCnt="1"/>
      <dgm:spPr/>
      <dgm:t>
        <a:bodyPr/>
        <a:lstStyle/>
        <a:p>
          <a:endParaRPr lang="en-US"/>
        </a:p>
      </dgm:t>
    </dgm:pt>
    <dgm:pt modelId="{37614A7C-7C4C-462A-B324-10B95548D675}" type="pres">
      <dgm:prSet presAssocID="{5AEDC096-196F-4AA7-B7F9-F018321FB7CC}" presName="nodeFollowingNodes" presStyleLbl="node1" presStyleIdx="1" presStyleCnt="9">
        <dgm:presLayoutVars>
          <dgm:bulletEnabled val="1"/>
        </dgm:presLayoutVars>
      </dgm:prSet>
      <dgm:spPr/>
      <dgm:t>
        <a:bodyPr/>
        <a:lstStyle/>
        <a:p>
          <a:endParaRPr lang="en-US"/>
        </a:p>
      </dgm:t>
    </dgm:pt>
    <dgm:pt modelId="{4CD0231B-95A2-41FB-B731-5ECC222DD7A6}" type="pres">
      <dgm:prSet presAssocID="{F851BBAC-9474-4D31-A255-DA050B28444C}" presName="nodeFollowingNodes" presStyleLbl="node1" presStyleIdx="2" presStyleCnt="9">
        <dgm:presLayoutVars>
          <dgm:bulletEnabled val="1"/>
        </dgm:presLayoutVars>
      </dgm:prSet>
      <dgm:spPr/>
      <dgm:t>
        <a:bodyPr/>
        <a:lstStyle/>
        <a:p>
          <a:endParaRPr lang="en-US"/>
        </a:p>
      </dgm:t>
    </dgm:pt>
    <dgm:pt modelId="{F5884818-880F-4AAB-9273-169C1AAE2161}" type="pres">
      <dgm:prSet presAssocID="{887E555D-B67D-47EF-B655-A5F93EF15857}" presName="nodeFollowingNodes" presStyleLbl="node1" presStyleIdx="3" presStyleCnt="9">
        <dgm:presLayoutVars>
          <dgm:bulletEnabled val="1"/>
        </dgm:presLayoutVars>
      </dgm:prSet>
      <dgm:spPr/>
      <dgm:t>
        <a:bodyPr/>
        <a:lstStyle/>
        <a:p>
          <a:endParaRPr lang="en-US"/>
        </a:p>
      </dgm:t>
    </dgm:pt>
    <dgm:pt modelId="{BB1E5D92-B827-413D-A3ED-BBD4526AEC21}" type="pres">
      <dgm:prSet presAssocID="{E20671F7-6CC9-42BE-AA59-FC3A3E8C2216}" presName="nodeFollowingNodes" presStyleLbl="node1" presStyleIdx="4" presStyleCnt="9">
        <dgm:presLayoutVars>
          <dgm:bulletEnabled val="1"/>
        </dgm:presLayoutVars>
      </dgm:prSet>
      <dgm:spPr/>
      <dgm:t>
        <a:bodyPr/>
        <a:lstStyle/>
        <a:p>
          <a:endParaRPr lang="en-US"/>
        </a:p>
      </dgm:t>
    </dgm:pt>
    <dgm:pt modelId="{61A4E7BE-CE4F-4226-9D05-F95410F52C40}" type="pres">
      <dgm:prSet presAssocID="{5BF41DD3-7500-4129-8898-DDFBA65CAD67}" presName="nodeFollowingNodes" presStyleLbl="node1" presStyleIdx="5" presStyleCnt="9">
        <dgm:presLayoutVars>
          <dgm:bulletEnabled val="1"/>
        </dgm:presLayoutVars>
      </dgm:prSet>
      <dgm:spPr/>
      <dgm:t>
        <a:bodyPr/>
        <a:lstStyle/>
        <a:p>
          <a:endParaRPr lang="en-US"/>
        </a:p>
      </dgm:t>
    </dgm:pt>
    <dgm:pt modelId="{E50DA232-DBED-4F16-B86B-0FA063DFAEAE}" type="pres">
      <dgm:prSet presAssocID="{EFE7EBC2-B2A3-434F-A42B-EC2C09351C61}" presName="nodeFollowingNodes" presStyleLbl="node1" presStyleIdx="6" presStyleCnt="9">
        <dgm:presLayoutVars>
          <dgm:bulletEnabled val="1"/>
        </dgm:presLayoutVars>
      </dgm:prSet>
      <dgm:spPr/>
      <dgm:t>
        <a:bodyPr/>
        <a:lstStyle/>
        <a:p>
          <a:endParaRPr lang="en-US"/>
        </a:p>
      </dgm:t>
    </dgm:pt>
    <dgm:pt modelId="{89578FA9-FB3F-40D4-9F0A-C24E3B512918}" type="pres">
      <dgm:prSet presAssocID="{34F8BB8B-BFB7-4530-91B9-F725579B0EC5}" presName="nodeFollowingNodes" presStyleLbl="node1" presStyleIdx="7" presStyleCnt="9">
        <dgm:presLayoutVars>
          <dgm:bulletEnabled val="1"/>
        </dgm:presLayoutVars>
      </dgm:prSet>
      <dgm:spPr/>
      <dgm:t>
        <a:bodyPr/>
        <a:lstStyle/>
        <a:p>
          <a:endParaRPr lang="en-US"/>
        </a:p>
      </dgm:t>
    </dgm:pt>
    <dgm:pt modelId="{5FFD3FBD-EC45-4157-A173-D75BE9CB7BF0}" type="pres">
      <dgm:prSet presAssocID="{98967936-6B9A-4C49-9058-1F52417F1951}" presName="nodeFollowingNodes" presStyleLbl="node1" presStyleIdx="8" presStyleCnt="9">
        <dgm:presLayoutVars>
          <dgm:bulletEnabled val="1"/>
        </dgm:presLayoutVars>
      </dgm:prSet>
      <dgm:spPr/>
      <dgm:t>
        <a:bodyPr/>
        <a:lstStyle/>
        <a:p>
          <a:endParaRPr lang="en-US"/>
        </a:p>
      </dgm:t>
    </dgm:pt>
  </dgm:ptLst>
  <dgm:cxnLst>
    <dgm:cxn modelId="{E26AE1CD-77CC-4468-9380-32E267232B84}" srcId="{C1876269-4429-4EA0-80F3-5AE73F5A9649}" destId="{98967936-6B9A-4C49-9058-1F52417F1951}" srcOrd="8" destOrd="0" parTransId="{BC64C6D8-9203-4A2C-9960-FAA85D4837A3}" sibTransId="{0B81E5D3-A3DE-4321-85B5-319B801F89A7}"/>
    <dgm:cxn modelId="{B653A72E-21DB-4CA1-B397-524D164B180E}" srcId="{C1876269-4429-4EA0-80F3-5AE73F5A9649}" destId="{F851BBAC-9474-4D31-A255-DA050B28444C}" srcOrd="2" destOrd="0" parTransId="{548959C8-FA16-4859-965F-49F49D6188A4}" sibTransId="{5181DB39-9675-4ABF-82C7-CE21FFBBE0E9}"/>
    <dgm:cxn modelId="{55B0939A-5BAE-4070-BA1C-EB86E604CB48}" type="presOf" srcId="{EFE7EBC2-B2A3-434F-A42B-EC2C09351C61}" destId="{E50DA232-DBED-4F16-B86B-0FA063DFAEAE}" srcOrd="0" destOrd="0" presId="urn:microsoft.com/office/officeart/2005/8/layout/cycle3"/>
    <dgm:cxn modelId="{3AD99E39-43A7-4B9B-A5BC-604DD90939E2}" srcId="{C1876269-4429-4EA0-80F3-5AE73F5A9649}" destId="{34F8BB8B-BFB7-4530-91B9-F725579B0EC5}" srcOrd="7" destOrd="0" parTransId="{0221A90F-C75B-4FCD-A766-3CC4C791BA6F}" sibTransId="{6F1976B8-CA26-4B41-AA33-605E4A93DDAF}"/>
    <dgm:cxn modelId="{39522F99-B151-4B46-AA7D-9F2B2F771968}" type="presOf" srcId="{99DF2620-C95A-4AE2-ACA2-113512DEEC05}" destId="{8CCE51F1-D451-4D6F-8D27-6BF7C7636BCA}" srcOrd="0" destOrd="0" presId="urn:microsoft.com/office/officeart/2005/8/layout/cycle3"/>
    <dgm:cxn modelId="{942BC9E3-EB32-4626-B52F-CE58F2F2D1D2}" type="presOf" srcId="{C1876269-4429-4EA0-80F3-5AE73F5A9649}" destId="{86B1E9B5-0B86-4F6E-99E6-6C71EAB18C3F}" srcOrd="0" destOrd="0" presId="urn:microsoft.com/office/officeart/2005/8/layout/cycle3"/>
    <dgm:cxn modelId="{197BD848-AFCD-4523-B1A5-D6C842067965}" srcId="{C1876269-4429-4EA0-80F3-5AE73F5A9649}" destId="{9DF77529-F5F9-46BE-9C19-6F1CBC6A795D}" srcOrd="0" destOrd="0" parTransId="{24470FEA-1B26-4645-B9B6-12D887FBB7D2}" sibTransId="{99DF2620-C95A-4AE2-ACA2-113512DEEC05}"/>
    <dgm:cxn modelId="{0B57DB70-F673-4C2D-8903-8EAE119B4414}" type="presOf" srcId="{F851BBAC-9474-4D31-A255-DA050B28444C}" destId="{4CD0231B-95A2-41FB-B731-5ECC222DD7A6}" srcOrd="0" destOrd="0" presId="urn:microsoft.com/office/officeart/2005/8/layout/cycle3"/>
    <dgm:cxn modelId="{39132C0F-E913-4D42-A739-758CD690096F}" type="presOf" srcId="{E20671F7-6CC9-42BE-AA59-FC3A3E8C2216}" destId="{BB1E5D92-B827-413D-A3ED-BBD4526AEC21}" srcOrd="0" destOrd="0" presId="urn:microsoft.com/office/officeart/2005/8/layout/cycle3"/>
    <dgm:cxn modelId="{1DA43836-8695-4FE9-8A1F-44A9F5BDCAB6}" srcId="{C1876269-4429-4EA0-80F3-5AE73F5A9649}" destId="{5AEDC096-196F-4AA7-B7F9-F018321FB7CC}" srcOrd="1" destOrd="0" parTransId="{3D0088BA-61E6-42F9-A329-57EFCABCDD27}" sibTransId="{9F70A156-F2D4-4CBA-8358-E2C7A80D0A71}"/>
    <dgm:cxn modelId="{DEC12093-1783-491F-B5EA-6387559AEBCA}" type="presOf" srcId="{98967936-6B9A-4C49-9058-1F52417F1951}" destId="{5FFD3FBD-EC45-4157-A173-D75BE9CB7BF0}" srcOrd="0" destOrd="0" presId="urn:microsoft.com/office/officeart/2005/8/layout/cycle3"/>
    <dgm:cxn modelId="{A7B5EAA1-9273-434D-88E1-D6FC2B7F2E38}" srcId="{C1876269-4429-4EA0-80F3-5AE73F5A9649}" destId="{E20671F7-6CC9-42BE-AA59-FC3A3E8C2216}" srcOrd="4" destOrd="0" parTransId="{726596B0-2C8C-4723-A6A4-D0076A2BC72B}" sibTransId="{F15AECE2-E85C-423C-B0E7-FFE53FE19310}"/>
    <dgm:cxn modelId="{E74FAC8D-80BE-45F6-9E59-DAC21AFED9EA}" type="presOf" srcId="{9DF77529-F5F9-46BE-9C19-6F1CBC6A795D}" destId="{DF2D7DD0-A38A-472A-B9E4-71134CD17E65}" srcOrd="0" destOrd="0" presId="urn:microsoft.com/office/officeart/2005/8/layout/cycle3"/>
    <dgm:cxn modelId="{EF76BE55-B61A-4C11-A821-A5A17B7CBC92}" srcId="{C1876269-4429-4EA0-80F3-5AE73F5A9649}" destId="{5BF41DD3-7500-4129-8898-DDFBA65CAD67}" srcOrd="5" destOrd="0" parTransId="{D0083593-887A-44FF-9113-65A89D87F112}" sibTransId="{FE35022F-6467-459F-80E3-DAF69C2E9288}"/>
    <dgm:cxn modelId="{9FE5DAB6-DADC-4314-B145-D4A07EAE9345}" type="presOf" srcId="{34F8BB8B-BFB7-4530-91B9-F725579B0EC5}" destId="{89578FA9-FB3F-40D4-9F0A-C24E3B512918}" srcOrd="0" destOrd="0" presId="urn:microsoft.com/office/officeart/2005/8/layout/cycle3"/>
    <dgm:cxn modelId="{57A12E33-B3C9-4960-81FB-A27A1B5A822D}" srcId="{C1876269-4429-4EA0-80F3-5AE73F5A9649}" destId="{887E555D-B67D-47EF-B655-A5F93EF15857}" srcOrd="3" destOrd="0" parTransId="{A09FA7CA-C2D3-4602-AA19-8C243DB3625B}" sibTransId="{71DECE59-5DC7-429C-93E3-F34F3C0C78CC}"/>
    <dgm:cxn modelId="{325F3CB3-8838-4C27-9D6B-FB4295F32F91}" srcId="{C1876269-4429-4EA0-80F3-5AE73F5A9649}" destId="{EFE7EBC2-B2A3-434F-A42B-EC2C09351C61}" srcOrd="6" destOrd="0" parTransId="{2249BBFA-351D-4C51-9363-4A50043120DD}" sibTransId="{FE2F5C44-3E8C-465B-AA67-AD8D331B5193}"/>
    <dgm:cxn modelId="{74BE0706-2D58-40B2-A532-8E90C7BF55CC}" type="presOf" srcId="{5BF41DD3-7500-4129-8898-DDFBA65CAD67}" destId="{61A4E7BE-CE4F-4226-9D05-F95410F52C40}" srcOrd="0" destOrd="0" presId="urn:microsoft.com/office/officeart/2005/8/layout/cycle3"/>
    <dgm:cxn modelId="{EA54A691-C568-45FB-8EDC-5006C567FFEA}" type="presOf" srcId="{5AEDC096-196F-4AA7-B7F9-F018321FB7CC}" destId="{37614A7C-7C4C-462A-B324-10B95548D675}" srcOrd="0" destOrd="0" presId="urn:microsoft.com/office/officeart/2005/8/layout/cycle3"/>
    <dgm:cxn modelId="{9D487C8A-3219-4ECD-A13C-8E49B733CED3}" type="presOf" srcId="{887E555D-B67D-47EF-B655-A5F93EF15857}" destId="{F5884818-880F-4AAB-9273-169C1AAE2161}" srcOrd="0" destOrd="0" presId="urn:microsoft.com/office/officeart/2005/8/layout/cycle3"/>
    <dgm:cxn modelId="{3E411659-7003-45F7-A2B4-577EF5383061}" type="presParOf" srcId="{86B1E9B5-0B86-4F6E-99E6-6C71EAB18C3F}" destId="{BE0D0725-CC87-4EBD-8C7A-400B30748CE4}" srcOrd="0" destOrd="0" presId="urn:microsoft.com/office/officeart/2005/8/layout/cycle3"/>
    <dgm:cxn modelId="{D91CA66C-F15C-44DF-9A0D-112A5A8B4D5A}" type="presParOf" srcId="{BE0D0725-CC87-4EBD-8C7A-400B30748CE4}" destId="{DF2D7DD0-A38A-472A-B9E4-71134CD17E65}" srcOrd="0" destOrd="0" presId="urn:microsoft.com/office/officeart/2005/8/layout/cycle3"/>
    <dgm:cxn modelId="{6696898B-2214-4FB5-9E65-6F5335309C79}" type="presParOf" srcId="{BE0D0725-CC87-4EBD-8C7A-400B30748CE4}" destId="{8CCE51F1-D451-4D6F-8D27-6BF7C7636BCA}" srcOrd="1" destOrd="0" presId="urn:microsoft.com/office/officeart/2005/8/layout/cycle3"/>
    <dgm:cxn modelId="{57E1B394-E334-41F0-8D66-F2CB6E22CAA7}" type="presParOf" srcId="{BE0D0725-CC87-4EBD-8C7A-400B30748CE4}" destId="{37614A7C-7C4C-462A-B324-10B95548D675}" srcOrd="2" destOrd="0" presId="urn:microsoft.com/office/officeart/2005/8/layout/cycle3"/>
    <dgm:cxn modelId="{C44C215E-8C38-438B-9BA7-247C4F7B1E40}" type="presParOf" srcId="{BE0D0725-CC87-4EBD-8C7A-400B30748CE4}" destId="{4CD0231B-95A2-41FB-B731-5ECC222DD7A6}" srcOrd="3" destOrd="0" presId="urn:microsoft.com/office/officeart/2005/8/layout/cycle3"/>
    <dgm:cxn modelId="{0A13F093-5197-45D5-82A4-E2413B2D5C3E}" type="presParOf" srcId="{BE0D0725-CC87-4EBD-8C7A-400B30748CE4}" destId="{F5884818-880F-4AAB-9273-169C1AAE2161}" srcOrd="4" destOrd="0" presId="urn:microsoft.com/office/officeart/2005/8/layout/cycle3"/>
    <dgm:cxn modelId="{04EA8487-E817-40B5-8C0F-1402339882F2}" type="presParOf" srcId="{BE0D0725-CC87-4EBD-8C7A-400B30748CE4}" destId="{BB1E5D92-B827-413D-A3ED-BBD4526AEC21}" srcOrd="5" destOrd="0" presId="urn:microsoft.com/office/officeart/2005/8/layout/cycle3"/>
    <dgm:cxn modelId="{B0D7A542-8E5A-4DB5-937B-7FEC351194E7}" type="presParOf" srcId="{BE0D0725-CC87-4EBD-8C7A-400B30748CE4}" destId="{61A4E7BE-CE4F-4226-9D05-F95410F52C40}" srcOrd="6" destOrd="0" presId="urn:microsoft.com/office/officeart/2005/8/layout/cycle3"/>
    <dgm:cxn modelId="{254DB870-5A72-4778-8783-E848B70D9E2A}" type="presParOf" srcId="{BE0D0725-CC87-4EBD-8C7A-400B30748CE4}" destId="{E50DA232-DBED-4F16-B86B-0FA063DFAEAE}" srcOrd="7" destOrd="0" presId="urn:microsoft.com/office/officeart/2005/8/layout/cycle3"/>
    <dgm:cxn modelId="{A57CE5F8-5B2D-49F4-82F6-894982153EAD}" type="presParOf" srcId="{BE0D0725-CC87-4EBD-8C7A-400B30748CE4}" destId="{89578FA9-FB3F-40D4-9F0A-C24E3B512918}" srcOrd="8" destOrd="0" presId="urn:microsoft.com/office/officeart/2005/8/layout/cycle3"/>
    <dgm:cxn modelId="{AFEFB886-DE78-4B4C-BFA1-56BDFBB7A76A}" type="presParOf" srcId="{BE0D0725-CC87-4EBD-8C7A-400B30748CE4}" destId="{5FFD3FBD-EC45-4157-A173-D75BE9CB7BF0}" srcOrd="9"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E51F1-D451-4D6F-8D27-6BF7C7636BCA}">
      <dsp:nvSpPr>
        <dsp:cNvPr id="0" name=""/>
        <dsp:cNvSpPr/>
      </dsp:nvSpPr>
      <dsp:spPr>
        <a:xfrm>
          <a:off x="1608880" y="-61937"/>
          <a:ext cx="4630838" cy="4630838"/>
        </a:xfrm>
        <a:prstGeom prst="circularArrow">
          <a:avLst>
            <a:gd name="adj1" fmla="val 5544"/>
            <a:gd name="adj2" fmla="val 330680"/>
            <a:gd name="adj3" fmla="val 14856311"/>
            <a:gd name="adj4" fmla="val 16757555"/>
            <a:gd name="adj5" fmla="val 575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F2D7DD0-A38A-472A-B9E4-71134CD17E65}">
      <dsp:nvSpPr>
        <dsp:cNvPr id="0" name=""/>
        <dsp:cNvSpPr/>
      </dsp:nvSpPr>
      <dsp:spPr>
        <a:xfrm>
          <a:off x="3380109" y="1033"/>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Assignment Criteria</a:t>
          </a:r>
          <a:endParaRPr lang="en-US" sz="1000" kern="1200" dirty="0"/>
        </a:p>
      </dsp:txBody>
      <dsp:txXfrm>
        <a:off x="3406674" y="27598"/>
        <a:ext cx="1035250" cy="491060"/>
      </dsp:txXfrm>
    </dsp:sp>
    <dsp:sp modelId="{37614A7C-7C4C-462A-B324-10B95548D675}">
      <dsp:nvSpPr>
        <dsp:cNvPr id="0" name=""/>
        <dsp:cNvSpPr/>
      </dsp:nvSpPr>
      <dsp:spPr>
        <a:xfrm>
          <a:off x="4540851" y="378181"/>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Content</a:t>
          </a:r>
          <a:endParaRPr lang="en-US" sz="1000" kern="1200" dirty="0"/>
        </a:p>
      </dsp:txBody>
      <dsp:txXfrm>
        <a:off x="4567416" y="404746"/>
        <a:ext cx="1035250" cy="491060"/>
      </dsp:txXfrm>
    </dsp:sp>
    <dsp:sp modelId="{4CD0231B-95A2-41FB-B731-5ECC222DD7A6}">
      <dsp:nvSpPr>
        <dsp:cNvPr id="0" name=""/>
        <dsp:cNvSpPr/>
      </dsp:nvSpPr>
      <dsp:spPr>
        <a:xfrm>
          <a:off x="5258228" y="1365567"/>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Format</a:t>
          </a:r>
          <a:endParaRPr lang="en-US" sz="1000" kern="1200" dirty="0"/>
        </a:p>
      </dsp:txBody>
      <dsp:txXfrm>
        <a:off x="5284793" y="1392132"/>
        <a:ext cx="1035250" cy="491060"/>
      </dsp:txXfrm>
    </dsp:sp>
    <dsp:sp modelId="{61A4E7BE-CE4F-4226-9D05-F95410F52C40}">
      <dsp:nvSpPr>
        <dsp:cNvPr id="0" name=""/>
        <dsp:cNvSpPr/>
      </dsp:nvSpPr>
      <dsp:spPr>
        <a:xfrm>
          <a:off x="5258228" y="2586042"/>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Adherence to GCU Style Guide</a:t>
          </a:r>
          <a:endParaRPr lang="en-US" sz="1000" kern="1200" dirty="0"/>
        </a:p>
      </dsp:txBody>
      <dsp:txXfrm>
        <a:off x="5284793" y="2612607"/>
        <a:ext cx="1035250" cy="491060"/>
      </dsp:txXfrm>
    </dsp:sp>
    <dsp:sp modelId="{EBE25469-28E8-4953-8FF9-A8856FAA2CAB}">
      <dsp:nvSpPr>
        <dsp:cNvPr id="0" name=""/>
        <dsp:cNvSpPr/>
      </dsp:nvSpPr>
      <dsp:spPr>
        <a:xfrm>
          <a:off x="4540851" y="3573428"/>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Turnitin Originality Report</a:t>
          </a:r>
          <a:endParaRPr lang="en-US" sz="1000" kern="1200" dirty="0"/>
        </a:p>
      </dsp:txBody>
      <dsp:txXfrm>
        <a:off x="4567416" y="3599993"/>
        <a:ext cx="1035250" cy="491060"/>
      </dsp:txXfrm>
    </dsp:sp>
    <dsp:sp modelId="{E50DA232-DBED-4F16-B86B-0FA063DFAEAE}">
      <dsp:nvSpPr>
        <dsp:cNvPr id="0" name=""/>
        <dsp:cNvSpPr/>
      </dsp:nvSpPr>
      <dsp:spPr>
        <a:xfrm>
          <a:off x="3380109" y="3950576"/>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Embedded Comments</a:t>
          </a:r>
          <a:endParaRPr lang="en-US" sz="1000" kern="1200" dirty="0"/>
        </a:p>
      </dsp:txBody>
      <dsp:txXfrm>
        <a:off x="3406674" y="3977141"/>
        <a:ext cx="1035250" cy="491060"/>
      </dsp:txXfrm>
    </dsp:sp>
    <dsp:sp modelId="{87829E32-CAB2-498A-ABCA-CBA7C935534D}">
      <dsp:nvSpPr>
        <dsp:cNvPr id="0" name=""/>
        <dsp:cNvSpPr/>
      </dsp:nvSpPr>
      <dsp:spPr>
        <a:xfrm>
          <a:off x="2219368" y="3573428"/>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What did the student do well?</a:t>
          </a:r>
          <a:endParaRPr lang="en-US" sz="1000" kern="1200" dirty="0"/>
        </a:p>
      </dsp:txBody>
      <dsp:txXfrm>
        <a:off x="2245933" y="3599993"/>
        <a:ext cx="1035250" cy="491060"/>
      </dsp:txXfrm>
    </dsp:sp>
    <dsp:sp modelId="{6C3BF599-B15B-4E1A-9FFD-B56230564DB2}">
      <dsp:nvSpPr>
        <dsp:cNvPr id="0" name=""/>
        <dsp:cNvSpPr/>
      </dsp:nvSpPr>
      <dsp:spPr>
        <a:xfrm>
          <a:off x="1501990" y="2586042"/>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What areas need improvement?</a:t>
          </a:r>
          <a:endParaRPr lang="en-US" sz="1000" kern="1200" dirty="0"/>
        </a:p>
      </dsp:txBody>
      <dsp:txXfrm>
        <a:off x="1528555" y="2612607"/>
        <a:ext cx="1035250" cy="491060"/>
      </dsp:txXfrm>
    </dsp:sp>
    <dsp:sp modelId="{89578FA9-FB3F-40D4-9F0A-C24E3B512918}">
      <dsp:nvSpPr>
        <dsp:cNvPr id="0" name=""/>
        <dsp:cNvSpPr/>
      </dsp:nvSpPr>
      <dsp:spPr>
        <a:xfrm>
          <a:off x="1501990" y="1365567"/>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Graded and Scored Rubric</a:t>
          </a:r>
          <a:endParaRPr lang="en-US" sz="1000" kern="1200" dirty="0"/>
        </a:p>
      </dsp:txBody>
      <dsp:txXfrm>
        <a:off x="1528555" y="1392132"/>
        <a:ext cx="1035250" cy="491060"/>
      </dsp:txXfrm>
    </dsp:sp>
    <dsp:sp modelId="{D80EF1BC-B350-456A-B678-484F7AE2C275}">
      <dsp:nvSpPr>
        <dsp:cNvPr id="0" name=""/>
        <dsp:cNvSpPr/>
      </dsp:nvSpPr>
      <dsp:spPr>
        <a:xfrm>
          <a:off x="2219368" y="378181"/>
          <a:ext cx="1088380" cy="5441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Return Feedback </a:t>
          </a:r>
          <a:endParaRPr lang="en-US" sz="1000" kern="1200" dirty="0"/>
        </a:p>
      </dsp:txBody>
      <dsp:txXfrm>
        <a:off x="2245933" y="404746"/>
        <a:ext cx="1035250" cy="4910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E51F1-D451-4D6F-8D27-6BF7C7636BCA}">
      <dsp:nvSpPr>
        <dsp:cNvPr id="0" name=""/>
        <dsp:cNvSpPr/>
      </dsp:nvSpPr>
      <dsp:spPr>
        <a:xfrm>
          <a:off x="1748554" y="-52525"/>
          <a:ext cx="4732491" cy="4732491"/>
        </a:xfrm>
        <a:prstGeom prst="circularArrow">
          <a:avLst>
            <a:gd name="adj1" fmla="val 5544"/>
            <a:gd name="adj2" fmla="val 330680"/>
            <a:gd name="adj3" fmla="val 14754161"/>
            <a:gd name="adj4" fmla="val 16814945"/>
            <a:gd name="adj5" fmla="val 575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F2D7DD0-A38A-472A-B9E4-71134CD17E65}">
      <dsp:nvSpPr>
        <dsp:cNvPr id="0" name=""/>
        <dsp:cNvSpPr/>
      </dsp:nvSpPr>
      <dsp:spPr>
        <a:xfrm>
          <a:off x="3504009" y="319"/>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Assignment Criteria</a:t>
          </a:r>
          <a:endParaRPr lang="en-US" sz="1100" kern="1200" dirty="0"/>
        </a:p>
      </dsp:txBody>
      <dsp:txXfrm>
        <a:off x="3533825" y="30135"/>
        <a:ext cx="1161949" cy="551158"/>
      </dsp:txXfrm>
    </dsp:sp>
    <dsp:sp modelId="{37614A7C-7C4C-462A-B324-10B95548D675}">
      <dsp:nvSpPr>
        <dsp:cNvPr id="0" name=""/>
        <dsp:cNvSpPr/>
      </dsp:nvSpPr>
      <dsp:spPr>
        <a:xfrm>
          <a:off x="4801231" y="472470"/>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Content</a:t>
          </a:r>
          <a:endParaRPr lang="en-US" sz="1100" kern="1200" dirty="0"/>
        </a:p>
      </dsp:txBody>
      <dsp:txXfrm>
        <a:off x="4831047" y="502286"/>
        <a:ext cx="1161949" cy="551158"/>
      </dsp:txXfrm>
    </dsp:sp>
    <dsp:sp modelId="{4CD0231B-95A2-41FB-B731-5ECC222DD7A6}">
      <dsp:nvSpPr>
        <dsp:cNvPr id="0" name=""/>
        <dsp:cNvSpPr/>
      </dsp:nvSpPr>
      <dsp:spPr>
        <a:xfrm>
          <a:off x="5491469" y="1667997"/>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Format</a:t>
          </a:r>
          <a:endParaRPr lang="en-US" sz="1100" kern="1200" dirty="0"/>
        </a:p>
      </dsp:txBody>
      <dsp:txXfrm>
        <a:off x="5521285" y="1697813"/>
        <a:ext cx="1161949" cy="551158"/>
      </dsp:txXfrm>
    </dsp:sp>
    <dsp:sp modelId="{F5884818-880F-4AAB-9273-169C1AAE2161}">
      <dsp:nvSpPr>
        <dsp:cNvPr id="0" name=""/>
        <dsp:cNvSpPr/>
      </dsp:nvSpPr>
      <dsp:spPr>
        <a:xfrm>
          <a:off x="5251752" y="3027499"/>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GCU Style Guide Criteria</a:t>
          </a:r>
          <a:endParaRPr lang="en-US" sz="1100" kern="1200" dirty="0"/>
        </a:p>
      </dsp:txBody>
      <dsp:txXfrm>
        <a:off x="5281568" y="3057315"/>
        <a:ext cx="1161949" cy="551158"/>
      </dsp:txXfrm>
    </dsp:sp>
    <dsp:sp modelId="{BB1E5D92-B827-413D-A3ED-BBD4526AEC21}">
      <dsp:nvSpPr>
        <dsp:cNvPr id="0" name=""/>
        <dsp:cNvSpPr/>
      </dsp:nvSpPr>
      <dsp:spPr>
        <a:xfrm>
          <a:off x="4194247" y="3914852"/>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Review Turnitin Originality Report</a:t>
          </a:r>
          <a:endParaRPr lang="en-US" sz="1100" kern="1200" dirty="0"/>
        </a:p>
      </dsp:txBody>
      <dsp:txXfrm>
        <a:off x="4224063" y="3944668"/>
        <a:ext cx="1161949" cy="551158"/>
      </dsp:txXfrm>
    </dsp:sp>
    <dsp:sp modelId="{61A4E7BE-CE4F-4226-9D05-F95410F52C40}">
      <dsp:nvSpPr>
        <dsp:cNvPr id="0" name=""/>
        <dsp:cNvSpPr/>
      </dsp:nvSpPr>
      <dsp:spPr>
        <a:xfrm>
          <a:off x="2813771" y="3914852"/>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Embedded Comments</a:t>
          </a:r>
          <a:endParaRPr lang="en-US" sz="1100" kern="1200" dirty="0"/>
        </a:p>
      </dsp:txBody>
      <dsp:txXfrm>
        <a:off x="2843587" y="3944668"/>
        <a:ext cx="1161949" cy="551158"/>
      </dsp:txXfrm>
    </dsp:sp>
    <dsp:sp modelId="{E50DA232-DBED-4F16-B86B-0FA063DFAEAE}">
      <dsp:nvSpPr>
        <dsp:cNvPr id="0" name=""/>
        <dsp:cNvSpPr/>
      </dsp:nvSpPr>
      <dsp:spPr>
        <a:xfrm>
          <a:off x="1756266" y="3027499"/>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Summary Comments</a:t>
          </a:r>
          <a:endParaRPr lang="en-US" sz="1100" kern="1200" dirty="0"/>
        </a:p>
      </dsp:txBody>
      <dsp:txXfrm>
        <a:off x="1786082" y="3057315"/>
        <a:ext cx="1161949" cy="551158"/>
      </dsp:txXfrm>
    </dsp:sp>
    <dsp:sp modelId="{89578FA9-FB3F-40D4-9F0A-C24E3B512918}">
      <dsp:nvSpPr>
        <dsp:cNvPr id="0" name=""/>
        <dsp:cNvSpPr/>
      </dsp:nvSpPr>
      <dsp:spPr>
        <a:xfrm>
          <a:off x="1516549" y="1667997"/>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Graded and Scored Rubric</a:t>
          </a:r>
          <a:endParaRPr lang="en-US" sz="1100" kern="1200" dirty="0"/>
        </a:p>
      </dsp:txBody>
      <dsp:txXfrm>
        <a:off x="1546365" y="1697813"/>
        <a:ext cx="1161949" cy="551158"/>
      </dsp:txXfrm>
    </dsp:sp>
    <dsp:sp modelId="{5FFD3FBD-EC45-4157-A173-D75BE9CB7BF0}">
      <dsp:nvSpPr>
        <dsp:cNvPr id="0" name=""/>
        <dsp:cNvSpPr/>
      </dsp:nvSpPr>
      <dsp:spPr>
        <a:xfrm>
          <a:off x="2206786" y="472470"/>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Return Feedback </a:t>
          </a:r>
          <a:endParaRPr lang="en-US" sz="1100" kern="1200" dirty="0"/>
        </a:p>
      </dsp:txBody>
      <dsp:txXfrm>
        <a:off x="2236602" y="502286"/>
        <a:ext cx="1161949" cy="5511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E51F1-D451-4D6F-8D27-6BF7C7636BCA}">
      <dsp:nvSpPr>
        <dsp:cNvPr id="0" name=""/>
        <dsp:cNvSpPr/>
      </dsp:nvSpPr>
      <dsp:spPr>
        <a:xfrm>
          <a:off x="1748554" y="-52525"/>
          <a:ext cx="4732491" cy="4732491"/>
        </a:xfrm>
        <a:prstGeom prst="circularArrow">
          <a:avLst>
            <a:gd name="adj1" fmla="val 5544"/>
            <a:gd name="adj2" fmla="val 330680"/>
            <a:gd name="adj3" fmla="val 14754161"/>
            <a:gd name="adj4" fmla="val 16814945"/>
            <a:gd name="adj5" fmla="val 575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F2D7DD0-A38A-472A-B9E4-71134CD17E65}">
      <dsp:nvSpPr>
        <dsp:cNvPr id="0" name=""/>
        <dsp:cNvSpPr/>
      </dsp:nvSpPr>
      <dsp:spPr>
        <a:xfrm>
          <a:off x="3504009" y="319"/>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Assignment Criteria</a:t>
          </a:r>
          <a:endParaRPr lang="en-US" sz="1100" kern="1200" dirty="0"/>
        </a:p>
      </dsp:txBody>
      <dsp:txXfrm>
        <a:off x="3533825" y="30135"/>
        <a:ext cx="1161949" cy="551158"/>
      </dsp:txXfrm>
    </dsp:sp>
    <dsp:sp modelId="{37614A7C-7C4C-462A-B324-10B95548D675}">
      <dsp:nvSpPr>
        <dsp:cNvPr id="0" name=""/>
        <dsp:cNvSpPr/>
      </dsp:nvSpPr>
      <dsp:spPr>
        <a:xfrm>
          <a:off x="4801231" y="472470"/>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Content</a:t>
          </a:r>
          <a:endParaRPr lang="en-US" sz="1100" kern="1200" dirty="0"/>
        </a:p>
      </dsp:txBody>
      <dsp:txXfrm>
        <a:off x="4831047" y="502286"/>
        <a:ext cx="1161949" cy="551158"/>
      </dsp:txXfrm>
    </dsp:sp>
    <dsp:sp modelId="{4CD0231B-95A2-41FB-B731-5ECC222DD7A6}">
      <dsp:nvSpPr>
        <dsp:cNvPr id="0" name=""/>
        <dsp:cNvSpPr/>
      </dsp:nvSpPr>
      <dsp:spPr>
        <a:xfrm>
          <a:off x="5491469" y="1667997"/>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Format</a:t>
          </a:r>
          <a:endParaRPr lang="en-US" sz="1100" kern="1200" dirty="0"/>
        </a:p>
      </dsp:txBody>
      <dsp:txXfrm>
        <a:off x="5521285" y="1697813"/>
        <a:ext cx="1161949" cy="551158"/>
      </dsp:txXfrm>
    </dsp:sp>
    <dsp:sp modelId="{F5884818-880F-4AAB-9273-169C1AAE2161}">
      <dsp:nvSpPr>
        <dsp:cNvPr id="0" name=""/>
        <dsp:cNvSpPr/>
      </dsp:nvSpPr>
      <dsp:spPr>
        <a:xfrm>
          <a:off x="5251752" y="3027499"/>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GCU Style Guide Criteria</a:t>
          </a:r>
          <a:endParaRPr lang="en-US" sz="1100" kern="1200" dirty="0"/>
        </a:p>
      </dsp:txBody>
      <dsp:txXfrm>
        <a:off x="5281568" y="3057315"/>
        <a:ext cx="1161949" cy="551158"/>
      </dsp:txXfrm>
    </dsp:sp>
    <dsp:sp modelId="{BB1E5D92-B827-413D-A3ED-BBD4526AEC21}">
      <dsp:nvSpPr>
        <dsp:cNvPr id="0" name=""/>
        <dsp:cNvSpPr/>
      </dsp:nvSpPr>
      <dsp:spPr>
        <a:xfrm>
          <a:off x="4194247" y="3914852"/>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Review Turnitin Originality Report</a:t>
          </a:r>
          <a:endParaRPr lang="en-US" sz="1100" kern="1200" dirty="0"/>
        </a:p>
      </dsp:txBody>
      <dsp:txXfrm>
        <a:off x="4224063" y="3944668"/>
        <a:ext cx="1161949" cy="551158"/>
      </dsp:txXfrm>
    </dsp:sp>
    <dsp:sp modelId="{61A4E7BE-CE4F-4226-9D05-F95410F52C40}">
      <dsp:nvSpPr>
        <dsp:cNvPr id="0" name=""/>
        <dsp:cNvSpPr/>
      </dsp:nvSpPr>
      <dsp:spPr>
        <a:xfrm>
          <a:off x="2813771" y="3914852"/>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Embedded Comments</a:t>
          </a:r>
          <a:endParaRPr lang="en-US" sz="1100" kern="1200" dirty="0"/>
        </a:p>
      </dsp:txBody>
      <dsp:txXfrm>
        <a:off x="2843587" y="3944668"/>
        <a:ext cx="1161949" cy="551158"/>
      </dsp:txXfrm>
    </dsp:sp>
    <dsp:sp modelId="{E50DA232-DBED-4F16-B86B-0FA063DFAEAE}">
      <dsp:nvSpPr>
        <dsp:cNvPr id="0" name=""/>
        <dsp:cNvSpPr/>
      </dsp:nvSpPr>
      <dsp:spPr>
        <a:xfrm>
          <a:off x="1756266" y="3027499"/>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Summary Comments</a:t>
          </a:r>
          <a:endParaRPr lang="en-US" sz="1100" kern="1200" dirty="0"/>
        </a:p>
      </dsp:txBody>
      <dsp:txXfrm>
        <a:off x="1786082" y="3057315"/>
        <a:ext cx="1161949" cy="551158"/>
      </dsp:txXfrm>
    </dsp:sp>
    <dsp:sp modelId="{89578FA9-FB3F-40D4-9F0A-C24E3B512918}">
      <dsp:nvSpPr>
        <dsp:cNvPr id="0" name=""/>
        <dsp:cNvSpPr/>
      </dsp:nvSpPr>
      <dsp:spPr>
        <a:xfrm>
          <a:off x="1516549" y="1667997"/>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Graded and Scored Rubric</a:t>
          </a:r>
          <a:endParaRPr lang="en-US" sz="1100" kern="1200" dirty="0"/>
        </a:p>
      </dsp:txBody>
      <dsp:txXfrm>
        <a:off x="1546365" y="1697813"/>
        <a:ext cx="1161949" cy="551158"/>
      </dsp:txXfrm>
    </dsp:sp>
    <dsp:sp modelId="{5FFD3FBD-EC45-4157-A173-D75BE9CB7BF0}">
      <dsp:nvSpPr>
        <dsp:cNvPr id="0" name=""/>
        <dsp:cNvSpPr/>
      </dsp:nvSpPr>
      <dsp:spPr>
        <a:xfrm>
          <a:off x="2206786" y="472470"/>
          <a:ext cx="1221581" cy="6107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Return Feedback </a:t>
          </a:r>
          <a:endParaRPr lang="en-US" sz="1100" kern="1200" dirty="0"/>
        </a:p>
      </dsp:txBody>
      <dsp:txXfrm>
        <a:off x="2236602" y="502286"/>
        <a:ext cx="1161949" cy="55115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E54999-035B-4207-993D-4B29B6F7E778}" type="datetimeFigureOut">
              <a:rPr lang="en-US" smtClean="0"/>
              <a:pPr/>
              <a:t>9/14/2012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3C66E3-343B-4BF4-9406-4323DD277AEF}" type="slidenum">
              <a:rPr lang="en-US" smtClean="0"/>
              <a:pPr/>
              <a:t>‹#›</a:t>
            </a:fld>
            <a:endParaRPr lang="en-US"/>
          </a:p>
        </p:txBody>
      </p:sp>
    </p:spTree>
    <p:extLst>
      <p:ext uri="{BB962C8B-B14F-4D97-AF65-F5344CB8AC3E}">
        <p14:creationId xmlns:p14="http://schemas.microsoft.com/office/powerpoint/2010/main" val="971913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7616BD-22E9-4382-9860-DF30A121FFF1}" type="datetimeFigureOut">
              <a:rPr lang="en-US" smtClean="0"/>
              <a:pPr/>
              <a:t>9/14/2012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009636-9CF8-4F07-AE71-07D44229ED77}" type="slidenum">
              <a:rPr lang="en-US" smtClean="0"/>
              <a:pPr/>
              <a:t>‹#›</a:t>
            </a:fld>
            <a:endParaRPr lang="en-US"/>
          </a:p>
        </p:txBody>
      </p:sp>
    </p:spTree>
    <p:extLst>
      <p:ext uri="{BB962C8B-B14F-4D97-AF65-F5344CB8AC3E}">
        <p14:creationId xmlns:p14="http://schemas.microsoft.com/office/powerpoint/2010/main" val="80119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009636-9CF8-4F07-AE71-07D44229ED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148" name="Rectangle 4"/>
          <p:cNvSpPr>
            <a:spLocks noGrp="1" noChangeArrowheads="1"/>
          </p:cNvSpPr>
          <p:nvPr>
            <p:ph type="dt" sz="half" idx="2"/>
          </p:nvPr>
        </p:nvSpPr>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endParaRPr lang="en-US"/>
          </a:p>
        </p:txBody>
      </p:sp>
      <p:sp>
        <p:nvSpPr>
          <p:cNvPr id="6150" name="Rectangle 6"/>
          <p:cNvSpPr>
            <a:spLocks noGrp="1" noChangeArrowheads="1"/>
          </p:cNvSpPr>
          <p:nvPr>
            <p:ph type="sldNum" sz="quarter" idx="4"/>
          </p:nvPr>
        </p:nvSpPr>
        <p:spPr/>
        <p:txBody>
          <a:bodyPr/>
          <a:lstStyle>
            <a:lvl1pPr>
              <a:defRPr/>
            </a:lvl1pPr>
          </a:lstStyle>
          <a:p>
            <a:fld id="{B758C627-67CF-460E-8C70-33B0B2A63F44}" type="slidenum">
              <a:rPr lang="en-US"/>
              <a:pPr/>
              <a:t>‹#›</a:t>
            </a:fld>
            <a:endParaRPr lang="en-US"/>
          </a:p>
        </p:txBody>
      </p:sp>
      <p:pic>
        <p:nvPicPr>
          <p:cNvPr id="6159" name="Picture 15" descr="GCU_Presentation2TitleB"/>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9B8A0-2CA4-4375-8549-B23A35D5F2C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C029BF-9C71-474E-9FFD-CF45880C35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4E3ED1-EABC-41FB-939E-260319A71F9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0329B6-13CD-4D08-9E04-1A33C2B58E8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9FA686-06D0-47BC-A27E-C055E4954B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E77E4F-5842-4189-B950-0F4345F804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A3953C3-891F-4845-AEFE-4E62B86646E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5C97B0-627B-479F-B87A-EB5C453853D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68B959-D5C4-4119-8857-007EDBE63C6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3F8F8C-F767-4F78-A47A-4B9DBF23D1B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CE7310-2680-4E5A-BF82-9D1D979FFDEC}" type="slidenum">
              <a:rPr lang="en-US"/>
              <a:pPr/>
              <a:t>‹#›</a:t>
            </a:fld>
            <a:endParaRPr lang="en-US"/>
          </a:p>
        </p:txBody>
      </p:sp>
      <p:pic>
        <p:nvPicPr>
          <p:cNvPr id="1042" name="Picture 18" descr="GCU_Presentation2BodyB"/>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14.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76200"/>
            <a:ext cx="7772400" cy="765175"/>
          </a:xfrm>
        </p:spPr>
        <p:txBody>
          <a:bodyPr/>
          <a:lstStyle/>
          <a:p>
            <a:pPr algn="r"/>
            <a:endParaRPr lang="en-US" sz="3600" dirty="0">
              <a:solidFill>
                <a:schemeClr val="bg1"/>
              </a:solidFill>
              <a:latin typeface="HelveticaNeue LT 55 Roman" pitchFamily="2" charset="0"/>
            </a:endParaRPr>
          </a:p>
        </p:txBody>
      </p:sp>
      <p:sp>
        <p:nvSpPr>
          <p:cNvPr id="2051" name="Rectangle 3"/>
          <p:cNvSpPr>
            <a:spLocks noGrp="1" noChangeArrowheads="1"/>
          </p:cNvSpPr>
          <p:nvPr>
            <p:ph type="subTitle" idx="1"/>
          </p:nvPr>
        </p:nvSpPr>
        <p:spPr>
          <a:xfrm>
            <a:off x="2590800" y="5715000"/>
            <a:ext cx="6400800" cy="685800"/>
          </a:xfrm>
        </p:spPr>
        <p:txBody>
          <a:bodyPr/>
          <a:lstStyle/>
          <a:p>
            <a:pPr algn="r"/>
            <a:r>
              <a:rPr lang="en-US" sz="2800" b="1" dirty="0" smtClean="0"/>
              <a:t>Effective Feedback</a:t>
            </a:r>
          </a:p>
          <a:p>
            <a:pPr algn="r"/>
            <a:endParaRPr lang="en-US" sz="2800" dirty="0"/>
          </a:p>
        </p:txBody>
      </p:sp>
    </p:spTree>
  </p:cSld>
  <p:clrMapOvr>
    <a:masterClrMapping/>
  </p:clrMapOvr>
  <p:transition advTm="377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dirty="0" smtClean="0"/>
              <a:t/>
            </a:r>
            <a:br>
              <a:rPr lang="en-US" sz="2000" dirty="0" smtClean="0"/>
            </a:br>
            <a:r>
              <a:rPr lang="en-US" sz="2400" b="1" dirty="0" smtClean="0"/>
              <a:t>Auto Rubrics</a:t>
            </a:r>
            <a:endParaRPr lang="en-US" sz="2400" dirty="0"/>
          </a:p>
        </p:txBody>
      </p:sp>
      <p:sp>
        <p:nvSpPr>
          <p:cNvPr id="3" name="Content Placeholder 2"/>
          <p:cNvSpPr>
            <a:spLocks noGrp="1"/>
          </p:cNvSpPr>
          <p:nvPr>
            <p:ph idx="1"/>
          </p:nvPr>
        </p:nvSpPr>
        <p:spPr/>
        <p:txBody>
          <a:bodyPr/>
          <a:lstStyle/>
          <a:p>
            <a:r>
              <a:rPr lang="en-US" sz="2400" dirty="0" smtClean="0"/>
              <a:t>Many courses utilize Auto Rubrics that are built into the </a:t>
            </a:r>
            <a:r>
              <a:rPr lang="en-US" sz="2400" dirty="0" smtClean="0"/>
              <a:t>online classroom.</a:t>
            </a:r>
            <a:endParaRPr lang="en-US" sz="2400" dirty="0" smtClean="0"/>
          </a:p>
          <a:p>
            <a:r>
              <a:rPr lang="en-US" sz="2400" dirty="0" smtClean="0"/>
              <a:t>If </a:t>
            </a:r>
            <a:r>
              <a:rPr lang="en-US" sz="2400" dirty="0" smtClean="0"/>
              <a:t>an Auto Rubric is provided for an assignment, it must be used for grading submissions</a:t>
            </a:r>
            <a:r>
              <a:rPr lang="en-US" sz="2400" dirty="0" smtClean="0"/>
              <a:t>.</a:t>
            </a:r>
          </a:p>
          <a:p>
            <a:r>
              <a:rPr lang="en-US" sz="2400" dirty="0" smtClean="0"/>
              <a:t>Auto Rubrics contain pre-determined point values allocated to various aspects of content and formatting/mechanics expectations.</a:t>
            </a:r>
            <a:endParaRPr lang="en-US" sz="2400" dirty="0" smtClean="0"/>
          </a:p>
          <a:p>
            <a:pPr>
              <a:buNone/>
            </a:pPr>
            <a:endParaRPr lang="en-US" dirty="0"/>
          </a:p>
        </p:txBody>
      </p:sp>
    </p:spTree>
    <p:custDataLst>
      <p:tags r:id="rId1"/>
    </p:custDataLst>
  </p:cSld>
  <p:clrMapOvr>
    <a:masterClrMapping/>
  </p:clrMapOvr>
  <p:transition advTm="255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r>
              <a:rPr lang="en-US" sz="2400" b="1" dirty="0" smtClean="0"/>
              <a:t>GCU Analytic Rubrics</a:t>
            </a:r>
            <a:endParaRPr lang="en-US" sz="2400" b="1" dirty="0"/>
          </a:p>
        </p:txBody>
      </p:sp>
      <p:sp>
        <p:nvSpPr>
          <p:cNvPr id="3" name="Content Placeholder 2"/>
          <p:cNvSpPr>
            <a:spLocks noGrp="1"/>
          </p:cNvSpPr>
          <p:nvPr>
            <p:ph idx="1"/>
          </p:nvPr>
        </p:nvSpPr>
        <p:spPr/>
        <p:txBody>
          <a:bodyPr/>
          <a:lstStyle/>
          <a:p>
            <a:r>
              <a:rPr lang="en-US" sz="2400" dirty="0" smtClean="0"/>
              <a:t>An array of </a:t>
            </a:r>
            <a:r>
              <a:rPr lang="en-US" sz="2400" dirty="0" smtClean="0"/>
              <a:t>GCU Analytic </a:t>
            </a:r>
            <a:r>
              <a:rPr lang="en-US" sz="2400" dirty="0" smtClean="0"/>
              <a:t>Rubrics have been designed by GCU and have been made available to all faculty.</a:t>
            </a:r>
          </a:p>
          <a:p>
            <a:r>
              <a:rPr lang="en-US" sz="2400" dirty="0" smtClean="0"/>
              <a:t>The </a:t>
            </a:r>
            <a:r>
              <a:rPr lang="en-US" sz="2400" dirty="0" smtClean="0"/>
              <a:t>GCU Analytic </a:t>
            </a:r>
            <a:r>
              <a:rPr lang="en-US" sz="2400" dirty="0" smtClean="0"/>
              <a:t>Rubrics are located in the Faculty Resource Center </a:t>
            </a:r>
            <a:r>
              <a:rPr lang="en-US" sz="2400" dirty="0" smtClean="0"/>
              <a:t>along </a:t>
            </a:r>
            <a:r>
              <a:rPr lang="en-US" sz="2400" dirty="0" smtClean="0"/>
              <a:t>with a tutorial demonstrating how to use them.</a:t>
            </a:r>
            <a:endParaRPr lang="en-US" sz="2400" i="1" dirty="0" smtClean="0"/>
          </a:p>
          <a:p>
            <a:r>
              <a:rPr lang="en-US" sz="2400" dirty="0" smtClean="0"/>
              <a:t>The </a:t>
            </a:r>
            <a:r>
              <a:rPr lang="en-US" sz="2400" dirty="0" smtClean="0"/>
              <a:t>GCU Analytic </a:t>
            </a:r>
            <a:r>
              <a:rPr lang="en-US" sz="2400" dirty="0" smtClean="0"/>
              <a:t>Rubrics have been programmed in Excel.</a:t>
            </a:r>
          </a:p>
          <a:p>
            <a:r>
              <a:rPr lang="en-US" sz="2400" dirty="0" smtClean="0"/>
              <a:t>Once the </a:t>
            </a:r>
            <a:r>
              <a:rPr lang="en-US" sz="2400" dirty="0" smtClean="0"/>
              <a:t>rubric </a:t>
            </a:r>
            <a:r>
              <a:rPr lang="en-US" sz="2400" dirty="0" smtClean="0"/>
              <a:t>has been graded, it should be returned to the student as a file </a:t>
            </a:r>
            <a:r>
              <a:rPr lang="en-US" sz="2400" dirty="0" smtClean="0"/>
              <a:t>attachment</a:t>
            </a:r>
            <a:r>
              <a:rPr lang="en-US" sz="2400" dirty="0"/>
              <a:t>.</a:t>
            </a:r>
            <a:endParaRPr lang="en-US" sz="2400" dirty="0"/>
          </a:p>
        </p:txBody>
      </p:sp>
    </p:spTree>
    <p:custDataLst>
      <p:tags r:id="rId1"/>
    </p:custDataLst>
  </p:cSld>
  <p:clrMapOvr>
    <a:masterClrMapping/>
  </p:clrMapOvr>
  <p:transition advTm="409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r>
              <a:rPr lang="en-US" sz="2400" b="1" dirty="0" smtClean="0"/>
              <a:t>Faculty Generated Rubrics</a:t>
            </a:r>
            <a:endParaRPr lang="en-US" sz="2400" dirty="0"/>
          </a:p>
        </p:txBody>
      </p:sp>
      <p:sp>
        <p:nvSpPr>
          <p:cNvPr id="3" name="Content Placeholder 2"/>
          <p:cNvSpPr>
            <a:spLocks noGrp="1"/>
          </p:cNvSpPr>
          <p:nvPr>
            <p:ph idx="1"/>
          </p:nvPr>
        </p:nvSpPr>
        <p:spPr/>
        <p:txBody>
          <a:bodyPr/>
          <a:lstStyle/>
          <a:p>
            <a:r>
              <a:rPr lang="en-US" sz="2000" dirty="0" smtClean="0"/>
              <a:t>If </a:t>
            </a:r>
            <a:r>
              <a:rPr lang="en-US" sz="2000" dirty="0" smtClean="0"/>
              <a:t>an assignment does not have an </a:t>
            </a:r>
            <a:r>
              <a:rPr lang="en-US" sz="2000" dirty="0" smtClean="0"/>
              <a:t>Auto Rubric, instructors have the option of using a GCU Analytic Rubric or a rubric of their own creation based on the assignment criteria to grade the assignment.</a:t>
            </a:r>
          </a:p>
          <a:p>
            <a:r>
              <a:rPr lang="en-US" sz="2000" dirty="0" smtClean="0"/>
              <a:t>If </a:t>
            </a:r>
            <a:r>
              <a:rPr lang="en-US" sz="2000" dirty="0" smtClean="0"/>
              <a:t>an instructor has created assignment specific rubrics, they must be uploaded </a:t>
            </a:r>
            <a:r>
              <a:rPr lang="en-US" sz="2000" dirty="0" smtClean="0"/>
              <a:t>to the classroom prior </a:t>
            </a:r>
            <a:r>
              <a:rPr lang="en-US" sz="2000" dirty="0" smtClean="0"/>
              <a:t>to the start of the </a:t>
            </a:r>
            <a:r>
              <a:rPr lang="en-US" sz="2000" dirty="0" smtClean="0"/>
              <a:t>class.</a:t>
            </a:r>
            <a:endParaRPr lang="en-US" sz="2000" dirty="0" smtClean="0"/>
          </a:p>
          <a:p>
            <a:r>
              <a:rPr lang="en-US" sz="2000" dirty="0" smtClean="0"/>
              <a:t>All rubrics must address content, format, adherence to APA as applicable, and Grammar, Usage, Mechanics and Spelling (GUMS).</a:t>
            </a:r>
          </a:p>
          <a:p>
            <a:r>
              <a:rPr lang="en-US" sz="2000" dirty="0" smtClean="0"/>
              <a:t>Rubrics </a:t>
            </a:r>
            <a:r>
              <a:rPr lang="en-US" sz="2000" dirty="0" smtClean="0"/>
              <a:t>ensure that grades earned are objective rather than subjective, and provide students with a better understanding of how the grade was earned.  </a:t>
            </a:r>
          </a:p>
          <a:p>
            <a:pPr>
              <a:buNone/>
            </a:pPr>
            <a:endParaRPr lang="en-US" sz="2400" dirty="0" smtClean="0"/>
          </a:p>
          <a:p>
            <a:pPr>
              <a:buNone/>
            </a:pPr>
            <a:endParaRPr lang="en-US" sz="2400" dirty="0"/>
          </a:p>
        </p:txBody>
      </p:sp>
    </p:spTree>
    <p:custDataLst>
      <p:tags r:id="rId1"/>
    </p:custDataLst>
  </p:cSld>
  <p:clrMapOvr>
    <a:masterClrMapping/>
  </p:clrMapOvr>
  <p:transition advTm="499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r>
              <a:rPr lang="en-US" sz="2400" b="1" dirty="0" smtClean="0"/>
              <a:t>Returning Feedback to Students</a:t>
            </a:r>
            <a:endParaRPr lang="en-US" sz="2400" dirty="0"/>
          </a:p>
        </p:txBody>
      </p:sp>
      <p:sp>
        <p:nvSpPr>
          <p:cNvPr id="3" name="Content Placeholder 2"/>
          <p:cNvSpPr>
            <a:spLocks noGrp="1"/>
          </p:cNvSpPr>
          <p:nvPr>
            <p:ph idx="1"/>
          </p:nvPr>
        </p:nvSpPr>
        <p:spPr/>
        <p:txBody>
          <a:bodyPr/>
          <a:lstStyle/>
          <a:p>
            <a:pPr>
              <a:buNone/>
            </a:pPr>
            <a:endParaRPr lang="en-US" sz="2400" dirty="0"/>
          </a:p>
          <a:p>
            <a:r>
              <a:rPr lang="en-US" sz="2400" dirty="0" smtClean="0"/>
              <a:t>Completed feedback </a:t>
            </a:r>
            <a:r>
              <a:rPr lang="en-US" sz="2400" dirty="0" smtClean="0"/>
              <a:t>(which may include embedded </a:t>
            </a:r>
            <a:r>
              <a:rPr lang="en-US" sz="2400" dirty="0" smtClean="0"/>
              <a:t>comments, summary comments and a graded and scored rubric) must be </a:t>
            </a:r>
            <a:r>
              <a:rPr lang="en-US" sz="2400" dirty="0" smtClean="0"/>
              <a:t>provided to </a:t>
            </a:r>
            <a:r>
              <a:rPr lang="en-US" sz="2400" dirty="0" smtClean="0"/>
              <a:t>all students via the </a:t>
            </a:r>
            <a:r>
              <a:rPr lang="en-US" sz="2400" dirty="0" smtClean="0"/>
              <a:t>assignment dropbox in the classroom.</a:t>
            </a:r>
            <a:endParaRPr lang="en-US" sz="2400" dirty="0" smtClean="0"/>
          </a:p>
          <a:p>
            <a:pPr>
              <a:buNone/>
            </a:pPr>
            <a:endParaRPr lang="en-US" sz="2400" dirty="0" smtClean="0"/>
          </a:p>
          <a:p>
            <a:r>
              <a:rPr lang="en-US" sz="2400" dirty="0" smtClean="0"/>
              <a:t>Completed feedback must be </a:t>
            </a:r>
            <a:r>
              <a:rPr lang="en-US" sz="2400" dirty="0" smtClean="0"/>
              <a:t>provided to </a:t>
            </a:r>
            <a:r>
              <a:rPr lang="en-US" sz="2400" dirty="0" smtClean="0"/>
              <a:t>students within 7 days of receipt of the assignment submission in </a:t>
            </a:r>
            <a:r>
              <a:rPr lang="en-US" sz="2400" dirty="0" smtClean="0"/>
              <a:t>the classroom.</a:t>
            </a:r>
            <a:endParaRPr lang="en-US" sz="2400" dirty="0" smtClean="0"/>
          </a:p>
          <a:p>
            <a:pPr>
              <a:buNone/>
            </a:pPr>
            <a:endParaRPr lang="en-US" sz="2400" dirty="0"/>
          </a:p>
        </p:txBody>
      </p:sp>
    </p:spTree>
    <p:custDataLst>
      <p:tags r:id="rId1"/>
    </p:custDataLst>
  </p:cSld>
  <p:clrMapOvr>
    <a:masterClrMapping/>
  </p:clrMapOvr>
  <p:transition advTm="192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dirty="0" smtClean="0"/>
              <a:t/>
            </a:r>
            <a:br>
              <a:rPr lang="en-US" sz="2000" dirty="0" smtClean="0"/>
            </a:br>
            <a:r>
              <a:rPr lang="en-US" sz="2400" b="1" dirty="0" smtClean="0"/>
              <a:t>The Assignment Feedback Cycle</a:t>
            </a:r>
            <a:endParaRPr lang="en-U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advTm="1347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mph" presetSubtype="0" fill="hold" grpId="0" nodeType="clickEffect">
                                  <p:stCondLst>
                                    <p:cond delay="0"/>
                                  </p:stCondLst>
                                  <p:childTnLst>
                                    <p:animClr clrSpc="hsl" dir="cw">
                                      <p:cBhvr override="childStyle">
                                        <p:cTn id="6" dur="500" fill="hold"/>
                                        <p:tgtEl>
                                          <p:spTgt spid="4"/>
                                        </p:tgtEl>
                                        <p:attrNameLst>
                                          <p:attrName>style.color</p:attrName>
                                        </p:attrNameLst>
                                      </p:cBhvr>
                                      <p:by>
                                        <p:hsl h="10842353" s="0" l="0"/>
                                      </p:by>
                                    </p:animClr>
                                    <p:animClr clrSpc="hsl" dir="cw">
                                      <p:cBhvr>
                                        <p:cTn id="7" dur="500" fill="hold"/>
                                        <p:tgtEl>
                                          <p:spTgt spid="4"/>
                                        </p:tgtEl>
                                        <p:attrNameLst>
                                          <p:attrName>fillcolor</p:attrName>
                                        </p:attrNameLst>
                                      </p:cBhvr>
                                      <p:by>
                                        <p:hsl h="10842353" s="0" l="0"/>
                                      </p:by>
                                    </p:animClr>
                                    <p:animClr clrSpc="hsl" dir="cw">
                                      <p:cBhvr>
                                        <p:cTn id="8" dur="500" fill="hold"/>
                                        <p:tgtEl>
                                          <p:spTgt spid="4"/>
                                        </p:tgtEl>
                                        <p:attrNameLst>
                                          <p:attrName>stroke.color</p:attrName>
                                        </p:attrNameLst>
                                      </p:cBhvr>
                                      <p:by>
                                        <p:hsl h="10842353" s="0" l="0"/>
                                      </p:by>
                                    </p:animClr>
                                    <p:set>
                                      <p:cBhvr>
                                        <p:cTn id="9"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r>
              <a:rPr lang="en-US" sz="2400" b="1" dirty="0" smtClean="0"/>
              <a:t>Effective Feedback and Academic Integrity</a:t>
            </a:r>
            <a:endParaRPr lang="en-US" sz="2400" dirty="0"/>
          </a:p>
        </p:txBody>
      </p:sp>
      <p:sp>
        <p:nvSpPr>
          <p:cNvPr id="3" name="Content Placeholder 2"/>
          <p:cNvSpPr>
            <a:spLocks noGrp="1"/>
          </p:cNvSpPr>
          <p:nvPr>
            <p:ph idx="1"/>
          </p:nvPr>
        </p:nvSpPr>
        <p:spPr/>
        <p:txBody>
          <a:bodyPr/>
          <a:lstStyle/>
          <a:p>
            <a:r>
              <a:rPr lang="en-US" sz="2400" dirty="0" smtClean="0"/>
              <a:t>All members of the faculty at GCU have the responsibility to honor academic integrity by not merely editing assignments for grammar, spelling, punctuation, and word choice or citation errors.</a:t>
            </a:r>
          </a:p>
          <a:p>
            <a:pPr>
              <a:buNone/>
            </a:pPr>
            <a:endParaRPr lang="en-US" sz="2400" dirty="0" smtClean="0"/>
          </a:p>
          <a:p>
            <a:r>
              <a:rPr lang="en-US" sz="2400" dirty="0" smtClean="0"/>
              <a:t>Evaluation of learner comprehension, application of content and evidenced critical thinking skills are essential components that are necessary to honor academic integrity and learning.</a:t>
            </a:r>
          </a:p>
          <a:p>
            <a:endParaRPr lang="en-US" sz="2400" dirty="0"/>
          </a:p>
          <a:p>
            <a:r>
              <a:rPr lang="en-US" sz="2400" dirty="0" smtClean="0"/>
              <a:t>Students </a:t>
            </a:r>
            <a:r>
              <a:rPr lang="en-US" sz="2400" i="1" dirty="0" smtClean="0"/>
              <a:t>earn</a:t>
            </a:r>
            <a:r>
              <a:rPr lang="en-US" sz="2400" dirty="0" smtClean="0"/>
              <a:t> grades.  Faculty do not </a:t>
            </a:r>
            <a:r>
              <a:rPr lang="en-US" sz="2400" i="1" dirty="0" smtClean="0"/>
              <a:t>give</a:t>
            </a:r>
            <a:r>
              <a:rPr lang="en-US" sz="2400" dirty="0" smtClean="0"/>
              <a:t> grades.</a:t>
            </a:r>
            <a:endParaRPr lang="en-US" sz="2400" dirty="0"/>
          </a:p>
        </p:txBody>
      </p:sp>
    </p:spTree>
    <p:custDataLst>
      <p:tags r:id="rId1"/>
    </p:custDataLst>
  </p:cSld>
  <p:clrMapOvr>
    <a:masterClrMapping/>
  </p:clrMapOvr>
  <p:transition advTm="339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iterate type="lt">
                                    <p:tmPct val="0"/>
                                  </p:iterate>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mph" presetSubtype="0" fill="hold" nodeType="clickEffect">
                                  <p:stCondLst>
                                    <p:cond delay="0"/>
                                  </p:stCondLst>
                                  <p:iterate type="lt">
                                    <p:tmPct val="10000"/>
                                  </p:iterate>
                                  <p:childTnLst>
                                    <p:set>
                                      <p:cBhvr override="childStyle">
                                        <p:cTn id="24" dur="500" autoRev="1" fill="hold"/>
                                        <p:tgtEl>
                                          <p:spTgt spid="3">
                                            <p:txEl>
                                              <p:pRg st="4" end="4"/>
                                            </p:txEl>
                                          </p:spTgt>
                                        </p:tgtEl>
                                        <p:attrNameLst>
                                          <p:attrName>style.color</p:attrName>
                                        </p:attrNameLst>
                                      </p:cBhvr>
                                      <p:to>
                                        <p:clrVal>
                                          <a:schemeClr val="accent2"/>
                                        </p:clrVal>
                                      </p:to>
                                    </p:set>
                                    <p:set>
                                      <p:cBhvr>
                                        <p:cTn id="25" dur="500" autoRev="1" fill="hold"/>
                                        <p:tgtEl>
                                          <p:spTgt spid="3">
                                            <p:txEl>
                                              <p:pRg st="4" end="4"/>
                                            </p:txEl>
                                          </p:spTgt>
                                        </p:tgtEl>
                                        <p:attrNameLst>
                                          <p:attrName>fillcolor</p:attrName>
                                        </p:attrNameLst>
                                      </p:cBhvr>
                                      <p:to>
                                        <p:clrVal>
                                          <a:schemeClr val="accent2"/>
                                        </p:clrVal>
                                      </p:to>
                                    </p:set>
                                    <p:set>
                                      <p:cBhvr>
                                        <p:cTn id="26" dur="500" autoRev="1"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r>
              <a:rPr lang="en-US" sz="2400" dirty="0" smtClean="0"/>
              <a:t>When providing summary comments, faculty members should employ the Sandwich method.</a:t>
            </a:r>
          </a:p>
          <a:p>
            <a:r>
              <a:rPr lang="en-US" sz="2400" dirty="0" smtClean="0"/>
              <a:t>Summary comments should provide a brief global overview of the submission, and begin with letting the student know what they have done well.</a:t>
            </a:r>
          </a:p>
          <a:p>
            <a:r>
              <a:rPr lang="en-US" sz="2400" dirty="0" smtClean="0"/>
              <a:t>Areas that need improvement should then be addressed.</a:t>
            </a:r>
          </a:p>
          <a:p>
            <a:r>
              <a:rPr lang="en-US" sz="2400" dirty="0" smtClean="0"/>
              <a:t>The summation should conclude with positive comments to the learner.</a:t>
            </a:r>
          </a:p>
          <a:p>
            <a:r>
              <a:rPr lang="en-US" sz="2400" dirty="0" smtClean="0"/>
              <a:t>Tone is extremely important when providing feedback.</a:t>
            </a:r>
            <a:endParaRPr lang="en-US" sz="2400" dirty="0"/>
          </a:p>
        </p:txBody>
      </p:sp>
    </p:spTree>
    <p:custDataLst>
      <p:tags r:id="rId1"/>
    </p:custDataLst>
  </p:cSld>
  <p:clrMapOvr>
    <a:masterClrMapping/>
  </p:clrMapOvr>
  <p:transition advTm="3960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r>
              <a:rPr lang="en-US" sz="2400" dirty="0" smtClean="0"/>
              <a:t>As these techniques are employed, it creates a solid foundation for students to be receptive to areas that may need improvement.</a:t>
            </a:r>
          </a:p>
          <a:p>
            <a:r>
              <a:rPr lang="en-US" sz="2400" dirty="0" smtClean="0"/>
              <a:t>Feedback should be positive, constructive and timely.</a:t>
            </a:r>
          </a:p>
          <a:p>
            <a:r>
              <a:rPr lang="en-US" sz="2400" dirty="0" smtClean="0"/>
              <a:t>Although instructors have a 7 day timeframe to provide feedback, students are seeking validation as to what they have done well, and areas that need improvement prior to preparing the next assignment submission.</a:t>
            </a:r>
          </a:p>
          <a:p>
            <a:r>
              <a:rPr lang="en-US" sz="2400" dirty="0" smtClean="0"/>
              <a:t>Effective feedback should not break a student’s spirit! Rather, it should serve as a learning and growing opportunity to assist each individual as they progress through the course.</a:t>
            </a:r>
            <a:endParaRPr lang="en-US" sz="2400" dirty="0"/>
          </a:p>
        </p:txBody>
      </p:sp>
    </p:spTree>
    <p:custDataLst>
      <p:tags r:id="rId1"/>
    </p:custDataLst>
  </p:cSld>
  <p:clrMapOvr>
    <a:masterClrMapping/>
  </p:clrMapOvr>
  <p:transition advTm="511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0" presetClass="emph" presetSubtype="0" fill="hold" nodeType="clickEffect">
                                  <p:stCondLst>
                                    <p:cond delay="0"/>
                                  </p:stCondLst>
                                  <p:iterate type="lt">
                                    <p:tmPct val="6000"/>
                                  </p:iterate>
                                  <p:childTnLst>
                                    <p:set>
                                      <p:cBhvr override="childStyle">
                                        <p:cTn id="30" dur="250" autoRev="1" fill="hold"/>
                                        <p:tgtEl>
                                          <p:spTgt spid="3">
                                            <p:txEl>
                                              <p:pRg st="3" end="3"/>
                                            </p:txEl>
                                          </p:spTgt>
                                        </p:tgtEl>
                                        <p:attrNameLst>
                                          <p:attrName>style.color</p:attrName>
                                        </p:attrNameLst>
                                      </p:cBhvr>
                                      <p:to>
                                        <p:clrVal>
                                          <a:schemeClr val="accent2"/>
                                        </p:clrVal>
                                      </p:to>
                                    </p:set>
                                    <p:set>
                                      <p:cBhvr>
                                        <p:cTn id="31" dur="250" autoRev="1" fill="hold"/>
                                        <p:tgtEl>
                                          <p:spTgt spid="3">
                                            <p:txEl>
                                              <p:pRg st="3" end="3"/>
                                            </p:txEl>
                                          </p:spTgt>
                                        </p:tgtEl>
                                        <p:attrNameLst>
                                          <p:attrName>fillcolor</p:attrName>
                                        </p:attrNameLst>
                                      </p:cBhvr>
                                      <p:to>
                                        <p:clrVal>
                                          <a:schemeClr val="accent2"/>
                                        </p:clrVal>
                                      </p:to>
                                    </p:set>
                                    <p:set>
                                      <p:cBhvr>
                                        <p:cTn id="32" dur="250" autoRev="1"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95400" y="122238"/>
            <a:ext cx="8229600" cy="563562"/>
          </a:xfrm>
        </p:spPr>
        <p:txBody>
          <a:bodyPr/>
          <a:lstStyle/>
          <a:p>
            <a:pPr algn="r"/>
            <a:endParaRPr lang="en-US" sz="2400">
              <a:solidFill>
                <a:schemeClr val="bg1"/>
              </a:solidFill>
              <a:latin typeface="HelveticaNeue LT 55 Roman" pitchFamily="2" charset="0"/>
            </a:endParaRPr>
          </a:p>
        </p:txBody>
      </p:sp>
      <p:sp>
        <p:nvSpPr>
          <p:cNvPr id="4099" name="Rectangle 3"/>
          <p:cNvSpPr>
            <a:spLocks noGrp="1" noChangeArrowheads="1"/>
          </p:cNvSpPr>
          <p:nvPr>
            <p:ph type="body" idx="1"/>
          </p:nvPr>
        </p:nvSpPr>
        <p:spPr>
          <a:xfrm>
            <a:off x="304800" y="1295400"/>
            <a:ext cx="8229600" cy="4525963"/>
          </a:xfrm>
        </p:spPr>
        <p:txBody>
          <a:bodyPr/>
          <a:lstStyle/>
          <a:p>
            <a:endParaRPr lang="en-US" dirty="0" smtClean="0">
              <a:solidFill>
                <a:schemeClr val="accent2"/>
              </a:solidFill>
            </a:endParaRPr>
          </a:p>
          <a:p>
            <a:r>
              <a:rPr lang="en-US" dirty="0" smtClean="0">
                <a:solidFill>
                  <a:schemeClr val="accent2"/>
                </a:solidFill>
              </a:rPr>
              <a:t>GCU faculty members are responsible for ensuring students master the objectives of the course.  This is accomplished, in part, by effective feedback.</a:t>
            </a:r>
          </a:p>
          <a:p>
            <a:endParaRPr lang="en-US" dirty="0">
              <a:solidFill>
                <a:schemeClr val="accent2"/>
              </a:solidFill>
            </a:endParaRPr>
          </a:p>
        </p:txBody>
      </p:sp>
    </p:spTree>
  </p:cSld>
  <p:clrMapOvr>
    <a:masterClrMapping/>
  </p:clrMapOvr>
  <p:transition advTm="761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
            </a:r>
            <a:br>
              <a:rPr lang="en-US" sz="2800" dirty="0" smtClean="0"/>
            </a:br>
            <a:r>
              <a:rPr lang="en-US" sz="2800" b="1" dirty="0" smtClean="0"/>
              <a:t>Required Feedback Elements</a:t>
            </a:r>
            <a:endParaRPr lang="en-US" sz="2800" b="1" dirty="0"/>
          </a:p>
        </p:txBody>
      </p:sp>
      <p:sp>
        <p:nvSpPr>
          <p:cNvPr id="3" name="Content Placeholder 2"/>
          <p:cNvSpPr>
            <a:spLocks noGrp="1"/>
          </p:cNvSpPr>
          <p:nvPr>
            <p:ph idx="1"/>
          </p:nvPr>
        </p:nvSpPr>
        <p:spPr/>
        <p:txBody>
          <a:bodyPr/>
          <a:lstStyle/>
          <a:p>
            <a:pPr>
              <a:buNone/>
            </a:pPr>
            <a:endParaRPr lang="en-US" dirty="0"/>
          </a:p>
        </p:txBody>
      </p:sp>
      <p:graphicFrame>
        <p:nvGraphicFramePr>
          <p:cNvPr id="5" name="Diagram 4"/>
          <p:cNvGraphicFramePr/>
          <p:nvPr/>
        </p:nvGraphicFramePr>
        <p:xfrm>
          <a:off x="457200" y="1600200"/>
          <a:ext cx="7848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2252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a:r>
            <a:br>
              <a:rPr lang="en-US" dirty="0" smtClean="0"/>
            </a:br>
            <a:r>
              <a:rPr lang="en-US" sz="3200" b="1" dirty="0" smtClean="0"/>
              <a:t>Content</a:t>
            </a:r>
            <a:endParaRPr lang="en-US" sz="3200" b="1" dirty="0"/>
          </a:p>
        </p:txBody>
      </p:sp>
      <p:sp>
        <p:nvSpPr>
          <p:cNvPr id="3" name="Content Placeholder 2"/>
          <p:cNvSpPr>
            <a:spLocks noGrp="1"/>
          </p:cNvSpPr>
          <p:nvPr>
            <p:ph idx="1"/>
          </p:nvPr>
        </p:nvSpPr>
        <p:spPr/>
        <p:txBody>
          <a:bodyPr/>
          <a:lstStyle/>
          <a:p>
            <a:r>
              <a:rPr lang="en-US" dirty="0" smtClean="0"/>
              <a:t>The course curriculum specifies the content and objectives required for each assignment deliverable. </a:t>
            </a:r>
          </a:p>
          <a:p>
            <a:pPr>
              <a:buNone/>
            </a:pPr>
            <a:endParaRPr lang="en-US" dirty="0" smtClean="0"/>
          </a:p>
          <a:p>
            <a:r>
              <a:rPr lang="en-US" dirty="0" smtClean="0"/>
              <a:t>The Assignment criteria for each course deliverable is clearly defined and provides explicit detail relative to the submission requirements. </a:t>
            </a:r>
          </a:p>
          <a:p>
            <a:pPr>
              <a:buNone/>
            </a:pPr>
            <a:endParaRPr lang="en-US" dirty="0" smtClean="0"/>
          </a:p>
          <a:p>
            <a:endParaRPr lang="en-US" dirty="0"/>
          </a:p>
          <a:p>
            <a:endParaRPr lang="en-US" dirty="0" smtClean="0"/>
          </a:p>
          <a:p>
            <a:endParaRPr lang="en-US" dirty="0" smtClean="0"/>
          </a:p>
          <a:p>
            <a:pPr>
              <a:buNone/>
            </a:pPr>
            <a:endParaRPr lang="en-US" dirty="0"/>
          </a:p>
        </p:txBody>
      </p:sp>
    </p:spTree>
  </p:cSld>
  <p:clrMapOvr>
    <a:masterClrMapping/>
  </p:clrMapOvr>
  <p:transition advTm="1569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
            </a:r>
            <a:br>
              <a:rPr lang="en-US" sz="3200" dirty="0" smtClean="0"/>
            </a:br>
            <a:r>
              <a:rPr lang="en-US" sz="3200" dirty="0" smtClean="0"/>
              <a:t>Sample Assignment Criteria  </a:t>
            </a:r>
            <a:endParaRPr lang="en-US" sz="3200" dirty="0"/>
          </a:p>
        </p:txBody>
      </p:sp>
      <p:sp>
        <p:nvSpPr>
          <p:cNvPr id="3" name="Content Placeholder 2"/>
          <p:cNvSpPr>
            <a:spLocks noGrp="1"/>
          </p:cNvSpPr>
          <p:nvPr>
            <p:ph idx="1"/>
          </p:nvPr>
        </p:nvSpPr>
        <p:spPr/>
        <p:txBody>
          <a:bodyPr/>
          <a:lstStyle/>
          <a:p>
            <a:pPr>
              <a:buNone/>
            </a:pPr>
            <a:r>
              <a:rPr lang="en-US" sz="1600" dirty="0" smtClean="0"/>
              <a:t>BIB-105 Module 3: Assignment</a:t>
            </a:r>
          </a:p>
          <a:p>
            <a:pPr>
              <a:buNone/>
            </a:pPr>
            <a:r>
              <a:rPr lang="en-US" sz="1600" dirty="0" smtClean="0"/>
              <a:t>1) Individual: </a:t>
            </a:r>
          </a:p>
          <a:p>
            <a:pPr>
              <a:buNone/>
            </a:pPr>
            <a:r>
              <a:rPr lang="en-US" sz="1600" dirty="0" smtClean="0"/>
              <a:t>	a) The Kingdom of God Is Like…</a:t>
            </a:r>
          </a:p>
          <a:p>
            <a:pPr>
              <a:buNone/>
            </a:pPr>
            <a:r>
              <a:rPr lang="en-US" sz="1600" dirty="0" smtClean="0"/>
              <a:t>		</a:t>
            </a:r>
            <a:r>
              <a:rPr lang="en-US" sz="1600" dirty="0" err="1" smtClean="0"/>
              <a:t>i</a:t>
            </a:r>
            <a:r>
              <a:rPr lang="en-US" sz="1600" dirty="0" smtClean="0"/>
              <a:t>) Read the article by Tame listed in the Readings. Note how the author 	encourages readers to find contemporary metaphors for the Kingdom of God.</a:t>
            </a:r>
          </a:p>
          <a:p>
            <a:pPr>
              <a:buNone/>
            </a:pPr>
            <a:r>
              <a:rPr lang="en-US" sz="1600" dirty="0" smtClean="0"/>
              <a:t>		ii) Write an essay (500-750 words) on contemporary metaphors for the 	Kingdom. Choose two different metaphors, one from the article and one from 	your own experience, for the Messiah and the Kingdom of God. Elaborate on 	the characteristics of the Messianic Kingdom of God as Jesus taught and 	modeled it. Especially focus on the specific teachings on the Kingdom in the 	assigned readings for this module. This paper should show your understanding 	of Jesus' teaching of the Kingdom and His role as Messiah.</a:t>
            </a:r>
          </a:p>
          <a:p>
            <a:pPr>
              <a:buNone/>
            </a:pPr>
            <a:r>
              <a:rPr lang="en-US" sz="1600" dirty="0" smtClean="0"/>
              <a:t>		iii) You must use at least two scholarly sources in addition to the </a:t>
            </a:r>
            <a:r>
              <a:rPr lang="en-US" sz="1600" dirty="0" err="1" smtClean="0"/>
              <a:t>Niswonger</a:t>
            </a:r>
            <a:r>
              <a:rPr lang="en-US" sz="1600" dirty="0" smtClean="0"/>
              <a:t> 	text and the Bible.</a:t>
            </a:r>
          </a:p>
          <a:p>
            <a:pPr>
              <a:buNone/>
            </a:pPr>
            <a:r>
              <a:rPr lang="en-US" sz="1600" dirty="0" smtClean="0"/>
              <a:t>		iv) Prepare this assignment according to the guidelines found in the GCU Style 	Guide, located in the Student Success Center.</a:t>
            </a:r>
          </a:p>
          <a:p>
            <a:pPr>
              <a:buNone/>
            </a:pPr>
            <a:r>
              <a:rPr lang="en-US" sz="1600" dirty="0" smtClean="0"/>
              <a:t>		v) Submit the assignment to the instructor by the end of Module 3.</a:t>
            </a:r>
          </a:p>
          <a:p>
            <a:endParaRPr lang="en-US" dirty="0"/>
          </a:p>
        </p:txBody>
      </p:sp>
    </p:spTree>
  </p:cSld>
  <p:clrMapOvr>
    <a:masterClrMapping/>
  </p:clrMapOvr>
  <p:transition advTm="3669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
            </a:r>
            <a:br>
              <a:rPr lang="en-US" sz="3200" dirty="0" smtClean="0"/>
            </a:br>
            <a:r>
              <a:rPr lang="en-US" sz="3200" dirty="0" smtClean="0"/>
              <a:t>Grading for Content</a:t>
            </a: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449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
            </a:r>
            <a:br>
              <a:rPr lang="en-US" sz="2800" dirty="0" smtClean="0"/>
            </a:br>
            <a:r>
              <a:rPr lang="en-US" sz="2800" b="1" dirty="0" smtClean="0"/>
              <a:t>Turnitin (TII) </a:t>
            </a:r>
            <a:endParaRPr lang="en-US" sz="2800" b="1" dirty="0"/>
          </a:p>
        </p:txBody>
      </p:sp>
      <p:sp>
        <p:nvSpPr>
          <p:cNvPr id="3" name="Content Placeholder 2"/>
          <p:cNvSpPr>
            <a:spLocks noGrp="1"/>
          </p:cNvSpPr>
          <p:nvPr>
            <p:ph idx="1"/>
          </p:nvPr>
        </p:nvSpPr>
        <p:spPr>
          <a:xfrm>
            <a:off x="457200" y="1676400"/>
            <a:ext cx="8229600" cy="4525963"/>
          </a:xfrm>
        </p:spPr>
        <p:txBody>
          <a:bodyPr/>
          <a:lstStyle/>
          <a:p>
            <a:pPr>
              <a:buNone/>
            </a:pPr>
            <a:endParaRPr lang="en-US" sz="2400" dirty="0"/>
          </a:p>
        </p:txBody>
      </p:sp>
      <p:sp>
        <p:nvSpPr>
          <p:cNvPr id="4" name="Rectangle 3"/>
          <p:cNvSpPr/>
          <p:nvPr/>
        </p:nvSpPr>
        <p:spPr>
          <a:xfrm>
            <a:off x="457200" y="1676400"/>
            <a:ext cx="822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TII </a:t>
            </a:r>
            <a:r>
              <a:rPr lang="en-US" dirty="0" smtClean="0">
                <a:solidFill>
                  <a:schemeClr val="tx1"/>
                </a:solidFill>
              </a:rPr>
              <a:t>submissions are </a:t>
            </a:r>
            <a:r>
              <a:rPr lang="en-US" dirty="0" smtClean="0">
                <a:solidFill>
                  <a:schemeClr val="tx1"/>
                </a:solidFill>
              </a:rPr>
              <a:t>required for all </a:t>
            </a:r>
            <a:r>
              <a:rPr lang="en-US" dirty="0" smtClean="0">
                <a:solidFill>
                  <a:schemeClr val="tx1"/>
                </a:solidFill>
              </a:rPr>
              <a:t>assignments over </a:t>
            </a:r>
            <a:r>
              <a:rPr lang="en-US" dirty="0" smtClean="0">
                <a:solidFill>
                  <a:schemeClr val="tx1"/>
                </a:solidFill>
              </a:rPr>
              <a:t>500 words in length.</a:t>
            </a:r>
            <a:endParaRPr lang="en-US" dirty="0">
              <a:solidFill>
                <a:schemeClr val="tx1"/>
              </a:solidFill>
            </a:endParaRPr>
          </a:p>
        </p:txBody>
      </p:sp>
      <p:sp>
        <p:nvSpPr>
          <p:cNvPr id="5" name="Rectangle 4"/>
          <p:cNvSpPr/>
          <p:nvPr/>
        </p:nvSpPr>
        <p:spPr>
          <a:xfrm>
            <a:off x="457200" y="2133600"/>
            <a:ext cx="822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TII is not required for Journals, Study Guides, PPTs or Excel files.</a:t>
            </a:r>
            <a:endParaRPr lang="en-US" dirty="0">
              <a:solidFill>
                <a:schemeClr val="tx1"/>
              </a:solidFill>
            </a:endParaRPr>
          </a:p>
        </p:txBody>
      </p:sp>
      <p:sp>
        <p:nvSpPr>
          <p:cNvPr id="7" name="Rectangle 6"/>
          <p:cNvSpPr/>
          <p:nvPr/>
        </p:nvSpPr>
        <p:spPr>
          <a:xfrm>
            <a:off x="457200" y="2590800"/>
            <a:ext cx="822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TII Originality Reports must be reviewed for percentage matches.  </a:t>
            </a:r>
          </a:p>
          <a:p>
            <a:pPr algn="ctr"/>
            <a:r>
              <a:rPr lang="en-US" dirty="0" smtClean="0">
                <a:solidFill>
                  <a:schemeClr val="tx1"/>
                </a:solidFill>
              </a:rPr>
              <a:t>Properly cited information will appear as a match.  </a:t>
            </a:r>
            <a:endParaRPr lang="en-US" dirty="0">
              <a:solidFill>
                <a:schemeClr val="tx1"/>
              </a:solidFill>
            </a:endParaRPr>
          </a:p>
        </p:txBody>
      </p:sp>
      <p:sp>
        <p:nvSpPr>
          <p:cNvPr id="8" name="Rectangle 7"/>
          <p:cNvSpPr/>
          <p:nvPr/>
        </p:nvSpPr>
        <p:spPr>
          <a:xfrm>
            <a:off x="457200" y="4352636"/>
            <a:ext cx="822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TII detailed tutorials are located in the Faculty Resource Center.</a:t>
            </a:r>
            <a:endParaRPr lang="en-US" dirty="0">
              <a:solidFill>
                <a:schemeClr val="tx1"/>
              </a:solidFill>
            </a:endParaRPr>
          </a:p>
        </p:txBody>
      </p:sp>
      <p:sp>
        <p:nvSpPr>
          <p:cNvPr id="9" name="Rectangle 8"/>
          <p:cNvSpPr/>
          <p:nvPr/>
        </p:nvSpPr>
        <p:spPr>
          <a:xfrm>
            <a:off x="457200" y="3124200"/>
            <a:ext cx="822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Quotes and references will and should generate a percentage match.</a:t>
            </a:r>
            <a:endParaRPr lang="en-US" dirty="0">
              <a:solidFill>
                <a:schemeClr val="tx1"/>
              </a:solidFill>
            </a:endParaRPr>
          </a:p>
        </p:txBody>
      </p:sp>
      <p:sp>
        <p:nvSpPr>
          <p:cNvPr id="10" name="Rectangle 9"/>
          <p:cNvSpPr/>
          <p:nvPr/>
        </p:nvSpPr>
        <p:spPr>
          <a:xfrm>
            <a:off x="457200" y="3588327"/>
            <a:ext cx="8229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Very high percentage matches should be reviewed.  Reference the “Reporting Plagiarism” lecture located in the Faculty Resource Center for further details.</a:t>
            </a:r>
          </a:p>
          <a:p>
            <a:pPr algn="ctr"/>
            <a:endParaRPr lang="en-US" dirty="0">
              <a:solidFill>
                <a:schemeClr val="tx1"/>
              </a:solidFill>
            </a:endParaRPr>
          </a:p>
        </p:txBody>
      </p:sp>
      <p:sp>
        <p:nvSpPr>
          <p:cNvPr id="11" name="Rectangle 10"/>
          <p:cNvSpPr/>
          <p:nvPr/>
        </p:nvSpPr>
        <p:spPr>
          <a:xfrm>
            <a:off x="457200" y="4809836"/>
            <a:ext cx="822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TII is a learning tool for students!</a:t>
            </a:r>
            <a:endParaRPr lang="en-US" dirty="0">
              <a:solidFill>
                <a:schemeClr val="tx1"/>
              </a:solidFill>
            </a:endParaRPr>
          </a:p>
        </p:txBody>
      </p:sp>
    </p:spTree>
    <p:custDataLst>
      <p:tags r:id="rId1"/>
    </p:custDataLst>
  </p:cSld>
  <p:clrMapOvr>
    <a:masterClrMapping/>
  </p:clrMapOvr>
  <p:transition advTm="7486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3000" fill="hold"/>
                                        <p:tgtEl>
                                          <p:spTgt spid="11"/>
                                        </p:tgtEl>
                                        <p:attrNameLst>
                                          <p:attrName>ppt_x</p:attrName>
                                        </p:attrNameLst>
                                      </p:cBhvr>
                                      <p:tavLst>
                                        <p:tav tm="0">
                                          <p:val>
                                            <p:strVal val="#ppt_x"/>
                                          </p:val>
                                        </p:tav>
                                        <p:tav tm="100000">
                                          <p:val>
                                            <p:strVal val="#ppt_x"/>
                                          </p:val>
                                        </p:tav>
                                      </p:tavLst>
                                    </p:anim>
                                    <p:anim calcmode="lin" valueType="num">
                                      <p:cBhvr additive="base">
                                        <p:cTn id="8" dur="3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3000" fill="hold"/>
                                        <p:tgtEl>
                                          <p:spTgt spid="4"/>
                                        </p:tgtEl>
                                        <p:attrNameLst>
                                          <p:attrName>ppt_x</p:attrName>
                                        </p:attrNameLst>
                                      </p:cBhvr>
                                      <p:tavLst>
                                        <p:tav tm="0">
                                          <p:val>
                                            <p:strVal val="#ppt_x"/>
                                          </p:val>
                                        </p:tav>
                                        <p:tav tm="100000">
                                          <p:val>
                                            <p:strVal val="#ppt_x"/>
                                          </p:val>
                                        </p:tav>
                                      </p:tavLst>
                                    </p:anim>
                                    <p:anim calcmode="lin" valueType="num">
                                      <p:cBhvr additive="base">
                                        <p:cTn id="14"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3000" fill="hold"/>
                                        <p:tgtEl>
                                          <p:spTgt spid="5"/>
                                        </p:tgtEl>
                                        <p:attrNameLst>
                                          <p:attrName>ppt_x</p:attrName>
                                        </p:attrNameLst>
                                      </p:cBhvr>
                                      <p:tavLst>
                                        <p:tav tm="0">
                                          <p:val>
                                            <p:strVal val="#ppt_x"/>
                                          </p:val>
                                        </p:tav>
                                        <p:tav tm="100000">
                                          <p:val>
                                            <p:strVal val="#ppt_x"/>
                                          </p:val>
                                        </p:tav>
                                      </p:tavLst>
                                    </p:anim>
                                    <p:anim calcmode="lin" valueType="num">
                                      <p:cBhvr additive="base">
                                        <p:cTn id="20"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3000" fill="hold"/>
                                        <p:tgtEl>
                                          <p:spTgt spid="7"/>
                                        </p:tgtEl>
                                        <p:attrNameLst>
                                          <p:attrName>ppt_x</p:attrName>
                                        </p:attrNameLst>
                                      </p:cBhvr>
                                      <p:tavLst>
                                        <p:tav tm="0">
                                          <p:val>
                                            <p:strVal val="#ppt_x"/>
                                          </p:val>
                                        </p:tav>
                                        <p:tav tm="100000">
                                          <p:val>
                                            <p:strVal val="#ppt_x"/>
                                          </p:val>
                                        </p:tav>
                                      </p:tavLst>
                                    </p:anim>
                                    <p:anim calcmode="lin" valueType="num">
                                      <p:cBhvr additive="base">
                                        <p:cTn id="26"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3000" fill="hold"/>
                                        <p:tgtEl>
                                          <p:spTgt spid="9"/>
                                        </p:tgtEl>
                                        <p:attrNameLst>
                                          <p:attrName>ppt_x</p:attrName>
                                        </p:attrNameLst>
                                      </p:cBhvr>
                                      <p:tavLst>
                                        <p:tav tm="0">
                                          <p:val>
                                            <p:strVal val="#ppt_x"/>
                                          </p:val>
                                        </p:tav>
                                        <p:tav tm="100000">
                                          <p:val>
                                            <p:strVal val="#ppt_x"/>
                                          </p:val>
                                        </p:tav>
                                      </p:tavLst>
                                    </p:anim>
                                    <p:anim calcmode="lin" valueType="num">
                                      <p:cBhvr additive="base">
                                        <p:cTn id="32" dur="3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3000" fill="hold"/>
                                        <p:tgtEl>
                                          <p:spTgt spid="10"/>
                                        </p:tgtEl>
                                        <p:attrNameLst>
                                          <p:attrName>ppt_x</p:attrName>
                                        </p:attrNameLst>
                                      </p:cBhvr>
                                      <p:tavLst>
                                        <p:tav tm="0">
                                          <p:val>
                                            <p:strVal val="#ppt_x"/>
                                          </p:val>
                                        </p:tav>
                                        <p:tav tm="100000">
                                          <p:val>
                                            <p:strVal val="#ppt_x"/>
                                          </p:val>
                                        </p:tav>
                                      </p:tavLst>
                                    </p:anim>
                                    <p:anim calcmode="lin" valueType="num">
                                      <p:cBhvr additive="base">
                                        <p:cTn id="38" dur="3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3000" fill="hold"/>
                                        <p:tgtEl>
                                          <p:spTgt spid="8"/>
                                        </p:tgtEl>
                                        <p:attrNameLst>
                                          <p:attrName>ppt_x</p:attrName>
                                        </p:attrNameLst>
                                      </p:cBhvr>
                                      <p:tavLst>
                                        <p:tav tm="0">
                                          <p:val>
                                            <p:strVal val="#ppt_x"/>
                                          </p:val>
                                        </p:tav>
                                        <p:tav tm="100000">
                                          <p:val>
                                            <p:strVal val="#ppt_x"/>
                                          </p:val>
                                        </p:tav>
                                      </p:tavLst>
                                    </p:anim>
                                    <p:anim calcmode="lin" valueType="num">
                                      <p:cBhvr additive="base">
                                        <p:cTn id="44" dur="3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mph" presetSubtype="0" fill="hold" grpId="1" nodeType="clickEffect">
                                  <p:stCondLst>
                                    <p:cond delay="0"/>
                                  </p:stCondLst>
                                  <p:childTnLst>
                                    <p:animClr clrSpc="hsl" dir="cw">
                                      <p:cBhvr override="childStyle">
                                        <p:cTn id="48" dur="2000" fill="hold"/>
                                        <p:tgtEl>
                                          <p:spTgt spid="11"/>
                                        </p:tgtEl>
                                        <p:attrNameLst>
                                          <p:attrName>style.color</p:attrName>
                                        </p:attrNameLst>
                                      </p:cBhvr>
                                      <p:by>
                                        <p:hsl h="10842353" s="0" l="0"/>
                                      </p:by>
                                    </p:animClr>
                                    <p:animClr clrSpc="hsl" dir="cw">
                                      <p:cBhvr>
                                        <p:cTn id="49" dur="2000" fill="hold"/>
                                        <p:tgtEl>
                                          <p:spTgt spid="11"/>
                                        </p:tgtEl>
                                        <p:attrNameLst>
                                          <p:attrName>fillcolor</p:attrName>
                                        </p:attrNameLst>
                                      </p:cBhvr>
                                      <p:by>
                                        <p:hsl h="10842353" s="0" l="0"/>
                                      </p:by>
                                    </p:animClr>
                                    <p:animClr clrSpc="hsl" dir="cw">
                                      <p:cBhvr>
                                        <p:cTn id="50" dur="2000" fill="hold"/>
                                        <p:tgtEl>
                                          <p:spTgt spid="11"/>
                                        </p:tgtEl>
                                        <p:attrNameLst>
                                          <p:attrName>stroke.color</p:attrName>
                                        </p:attrNameLst>
                                      </p:cBhvr>
                                      <p:by>
                                        <p:hsl h="10842353" s="0" l="0"/>
                                      </p:by>
                                    </p:animClr>
                                    <p:set>
                                      <p:cBhvr>
                                        <p:cTn id="5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000" dirty="0" smtClean="0"/>
              <a:t/>
            </a:r>
            <a:br>
              <a:rPr lang="en-US" sz="2000" dirty="0" smtClean="0"/>
            </a:br>
            <a:r>
              <a:rPr lang="en-US" sz="2400" dirty="0" smtClean="0"/>
              <a:t>Providing Feedback on Assignments</a:t>
            </a:r>
            <a:endParaRPr lang="en-US" sz="2400" dirty="0"/>
          </a:p>
        </p:txBody>
      </p:sp>
      <p:sp>
        <p:nvSpPr>
          <p:cNvPr id="3" name="Content Placeholder 2"/>
          <p:cNvSpPr>
            <a:spLocks noGrp="1"/>
          </p:cNvSpPr>
          <p:nvPr>
            <p:ph idx="1"/>
          </p:nvPr>
        </p:nvSpPr>
        <p:spPr>
          <a:xfrm>
            <a:off x="457200" y="1524000"/>
            <a:ext cx="8229600" cy="4602163"/>
          </a:xfrm>
        </p:spPr>
        <p:txBody>
          <a:bodyPr/>
          <a:lstStyle/>
          <a:p>
            <a:r>
              <a:rPr lang="en-US" sz="2000" dirty="0" smtClean="0"/>
              <a:t>Did the student meet all the objectives as specified in the Assignment </a:t>
            </a:r>
            <a:r>
              <a:rPr lang="en-US" sz="2000" dirty="0" smtClean="0"/>
              <a:t>Criteria – in terms of both content and format?</a:t>
            </a:r>
            <a:endParaRPr lang="en-US" sz="2000" dirty="0" smtClean="0"/>
          </a:p>
          <a:p>
            <a:r>
              <a:rPr lang="en-US" sz="2000" dirty="0" smtClean="0"/>
              <a:t>Instructors are encouraged to embed comments in the body of essays and similar assignments, as appropriate, to help students identify key areas of strength and areas needing improvement</a:t>
            </a:r>
            <a:endParaRPr lang="en-US" sz="2000" dirty="0" smtClean="0"/>
          </a:p>
          <a:p>
            <a:r>
              <a:rPr lang="en-US" sz="2000" dirty="0" smtClean="0"/>
              <a:t>Comments should indicate what the student did well, in addition to noting areas for improvement.</a:t>
            </a:r>
          </a:p>
          <a:p>
            <a:r>
              <a:rPr lang="en-US" sz="2000" dirty="0" smtClean="0"/>
              <a:t>Comprehensive feedback should be provided to the student within 7 days of assignment submission.</a:t>
            </a:r>
          </a:p>
          <a:p>
            <a:r>
              <a:rPr lang="en-US" sz="2000" dirty="0" smtClean="0"/>
              <a:t>Effective, constructive feedback assists learners in mastering not only the subject matter, but also assists them in mastering the tenets of academic rigor.</a:t>
            </a:r>
          </a:p>
          <a:p>
            <a:endParaRPr lang="en-US" sz="2000" dirty="0"/>
          </a:p>
        </p:txBody>
      </p:sp>
    </p:spTree>
    <p:custDataLst>
      <p:tags r:id="rId1"/>
    </p:custDataLst>
  </p:cSld>
  <p:clrMapOvr>
    <a:masterClrMapping/>
  </p:clrMapOvr>
  <p:transition advTm="455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
            </a:r>
            <a:br>
              <a:rPr lang="en-US" sz="2400" dirty="0" smtClean="0"/>
            </a:br>
            <a:r>
              <a:rPr lang="en-US" sz="2400" dirty="0" smtClean="0"/>
              <a:t>GCU Assignment Grading Rubrics</a:t>
            </a:r>
            <a:endParaRPr lang="en-US" sz="2400" dirty="0"/>
          </a:p>
        </p:txBody>
      </p:sp>
      <p:sp>
        <p:nvSpPr>
          <p:cNvPr id="3" name="Content Placeholder 2"/>
          <p:cNvSpPr>
            <a:spLocks noGrp="1"/>
          </p:cNvSpPr>
          <p:nvPr>
            <p:ph idx="1"/>
          </p:nvPr>
        </p:nvSpPr>
        <p:spPr/>
        <p:txBody>
          <a:bodyPr/>
          <a:lstStyle/>
          <a:p>
            <a:r>
              <a:rPr lang="en-US" sz="2400" dirty="0" smtClean="0"/>
              <a:t>GCU provides an array of Assignment Grading rubrics that are used in assessing submissions.</a:t>
            </a:r>
          </a:p>
        </p:txBody>
      </p:sp>
      <p:sp>
        <p:nvSpPr>
          <p:cNvPr id="4" name="Rectangle 3"/>
          <p:cNvSpPr/>
          <p:nvPr/>
        </p:nvSpPr>
        <p:spPr>
          <a:xfrm>
            <a:off x="1295400" y="28194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Auto Rubrics</a:t>
            </a:r>
            <a:endParaRPr lang="en-US" dirty="0">
              <a:solidFill>
                <a:schemeClr val="tx1"/>
              </a:solidFill>
            </a:endParaRPr>
          </a:p>
        </p:txBody>
      </p:sp>
      <p:sp>
        <p:nvSpPr>
          <p:cNvPr id="5" name="Rectangle 4"/>
          <p:cNvSpPr/>
          <p:nvPr/>
        </p:nvSpPr>
        <p:spPr>
          <a:xfrm>
            <a:off x="3810000" y="4038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GCU Analytic Rubrics</a:t>
            </a:r>
            <a:endParaRPr lang="en-US" dirty="0">
              <a:solidFill>
                <a:schemeClr val="tx1"/>
              </a:solidFill>
            </a:endParaRPr>
          </a:p>
        </p:txBody>
      </p:sp>
      <p:sp>
        <p:nvSpPr>
          <p:cNvPr id="6" name="Rectangle 5"/>
          <p:cNvSpPr/>
          <p:nvPr/>
        </p:nvSpPr>
        <p:spPr>
          <a:xfrm>
            <a:off x="6477000" y="53340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Faculty Generated</a:t>
            </a:r>
          </a:p>
          <a:p>
            <a:pPr algn="ctr"/>
            <a:r>
              <a:rPr lang="en-US" dirty="0" smtClean="0">
                <a:solidFill>
                  <a:schemeClr val="tx1"/>
                </a:solidFill>
              </a:rPr>
              <a:t>Rubrics</a:t>
            </a:r>
            <a:endParaRPr lang="en-US" dirty="0">
              <a:solidFill>
                <a:schemeClr val="tx1"/>
              </a:solidFill>
            </a:endParaRPr>
          </a:p>
        </p:txBody>
      </p:sp>
    </p:spTree>
    <p:custDataLst>
      <p:tags r:id="rId1"/>
    </p:custDataLst>
  </p:cSld>
  <p:clrMapOvr>
    <a:masterClrMapping/>
  </p:clrMapOvr>
  <p:transition advTm="2372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ppt_x"/>
                                          </p:val>
                                        </p:tav>
                                        <p:tav tm="100000">
                                          <p:val>
                                            <p:strVal val="#ppt_x"/>
                                          </p:val>
                                        </p:tav>
                                      </p:tavLst>
                                    </p:anim>
                                    <p:anim calcmode="lin" valueType="num">
                                      <p:cBhvr additive="base">
                                        <p:cTn id="20"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2000" fill="hold"/>
                                        <p:tgtEl>
                                          <p:spTgt spid="6"/>
                                        </p:tgtEl>
                                        <p:attrNameLst>
                                          <p:attrName>ppt_x</p:attrName>
                                        </p:attrNameLst>
                                      </p:cBhvr>
                                      <p:tavLst>
                                        <p:tav tm="0">
                                          <p:val>
                                            <p:strVal val="#ppt_x"/>
                                          </p:val>
                                        </p:tav>
                                        <p:tav tm="100000">
                                          <p:val>
                                            <p:strVal val="#ppt_x"/>
                                          </p:val>
                                        </p:tav>
                                      </p:tavLst>
                                    </p:anim>
                                    <p:anim calcmode="lin" valueType="num">
                                      <p:cBhvr additive="base">
                                        <p:cTn id="26"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1" animBg="1"/>
      <p:bldP spid="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6|5.8|6.1|8|6.6|6.7|7.2|9.9|6.3"/>
</p:tagLst>
</file>

<file path=ppt/tags/tag10.xml><?xml version="1.0" encoding="utf-8"?>
<p:tagLst xmlns:a="http://schemas.openxmlformats.org/drawingml/2006/main" xmlns:r="http://schemas.openxmlformats.org/officeDocument/2006/relationships" xmlns:p="http://schemas.openxmlformats.org/presentationml/2006/main">
  <p:tag name="TIMING" val="|4.5|5.7|5.9|5.7|4.8"/>
</p:tagLst>
</file>

<file path=ppt/tags/tag11.xml><?xml version="1.0" encoding="utf-8"?>
<p:tagLst xmlns:a="http://schemas.openxmlformats.org/drawingml/2006/main" xmlns:r="http://schemas.openxmlformats.org/officeDocument/2006/relationships" xmlns:p="http://schemas.openxmlformats.org/presentationml/2006/main">
  <p:tag name="TIMING" val="|2.9|5.3|5|6.6|6.7"/>
</p:tagLst>
</file>

<file path=ppt/tags/tag2.xml><?xml version="1.0" encoding="utf-8"?>
<p:tagLst xmlns:a="http://schemas.openxmlformats.org/drawingml/2006/main" xmlns:r="http://schemas.openxmlformats.org/officeDocument/2006/relationships" xmlns:p="http://schemas.openxmlformats.org/presentationml/2006/main">
  <p:tag name="TIMING" val="|1.6|6.6|6.5|6.5|6.5"/>
</p:tagLst>
</file>

<file path=ppt/tags/tag3.xml><?xml version="1.0" encoding="utf-8"?>
<p:tagLst xmlns:a="http://schemas.openxmlformats.org/drawingml/2006/main" xmlns:r="http://schemas.openxmlformats.org/officeDocument/2006/relationships" xmlns:p="http://schemas.openxmlformats.org/presentationml/2006/main">
  <p:tag name="TIMING" val="|1.3|5.6|3.8|4.1"/>
</p:tagLst>
</file>

<file path=ppt/tags/tag4.xml><?xml version="1.0" encoding="utf-8"?>
<p:tagLst xmlns:a="http://schemas.openxmlformats.org/drawingml/2006/main" xmlns:r="http://schemas.openxmlformats.org/officeDocument/2006/relationships" xmlns:p="http://schemas.openxmlformats.org/presentationml/2006/main">
  <p:tag name="TIMING" val="|1.3|5|5.2|8"/>
</p:tagLst>
</file>

<file path=ppt/tags/tag5.xml><?xml version="1.0" encoding="utf-8"?>
<p:tagLst xmlns:a="http://schemas.openxmlformats.org/drawingml/2006/main" xmlns:r="http://schemas.openxmlformats.org/officeDocument/2006/relationships" xmlns:p="http://schemas.openxmlformats.org/presentationml/2006/main">
  <p:tag name="TIMING" val="|2.7|6.4|10.6|5.5"/>
</p:tagLst>
</file>

<file path=ppt/tags/tag6.xml><?xml version="1.0" encoding="utf-8"?>
<p:tagLst xmlns:a="http://schemas.openxmlformats.org/drawingml/2006/main" xmlns:r="http://schemas.openxmlformats.org/officeDocument/2006/relationships" xmlns:p="http://schemas.openxmlformats.org/presentationml/2006/main">
  <p:tag name="TIMING" val="|1.3|5.9|7.5|7.3|5.6"/>
</p:tagLst>
</file>

<file path=ppt/tags/tag7.xml><?xml version="1.0" encoding="utf-8"?>
<p:tagLst xmlns:a="http://schemas.openxmlformats.org/drawingml/2006/main" xmlns:r="http://schemas.openxmlformats.org/officeDocument/2006/relationships" xmlns:p="http://schemas.openxmlformats.org/presentationml/2006/main">
  <p:tag name="TIMING" val="|1.6|6.5"/>
</p:tagLst>
</file>

<file path=ppt/tags/tag8.xml><?xml version="1.0" encoding="utf-8"?>
<p:tagLst xmlns:a="http://schemas.openxmlformats.org/drawingml/2006/main" xmlns:r="http://schemas.openxmlformats.org/officeDocument/2006/relationships" xmlns:p="http://schemas.openxmlformats.org/presentationml/2006/main">
  <p:tag name="TIMING" val="|11.5"/>
</p:tagLst>
</file>

<file path=ppt/tags/tag9.xml><?xml version="1.0" encoding="utf-8"?>
<p:tagLst xmlns:a="http://schemas.openxmlformats.org/drawingml/2006/main" xmlns:r="http://schemas.openxmlformats.org/officeDocument/2006/relationships" xmlns:p="http://schemas.openxmlformats.org/presentationml/2006/main">
  <p:tag name="TIMING" val="|1.1|6.1|16|4.7"/>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913</Words>
  <Application>Microsoft Office PowerPoint</Application>
  <PresentationFormat>On-screen Show (4:3)</PresentationFormat>
  <Paragraphs>125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PowerPoint Presentation</vt:lpstr>
      <vt:lpstr> Required Feedback Elements</vt:lpstr>
      <vt:lpstr> Content</vt:lpstr>
      <vt:lpstr> Sample Assignment Criteria  </vt:lpstr>
      <vt:lpstr> Grading for Content</vt:lpstr>
      <vt:lpstr> Turnitin (TII) </vt:lpstr>
      <vt:lpstr> Providing Feedback on Assignments</vt:lpstr>
      <vt:lpstr> GCU Assignment Grading Rubrics</vt:lpstr>
      <vt:lpstr> Auto Rubrics</vt:lpstr>
      <vt:lpstr> GCU Analytic Rubrics</vt:lpstr>
      <vt:lpstr> Faculty Generated Rubrics</vt:lpstr>
      <vt:lpstr> Returning Feedback to Students</vt:lpstr>
      <vt:lpstr> The Assignment Feedback Cycle</vt:lpstr>
      <vt:lpstr> Effective Feedback and Academic Integrity</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Grand Canyon University</dc:creator>
  <cp:lastModifiedBy>Windows User</cp:lastModifiedBy>
  <cp:revision>38</cp:revision>
  <dcterms:created xsi:type="dcterms:W3CDTF">2009-11-12T17:41:45Z</dcterms:created>
  <dcterms:modified xsi:type="dcterms:W3CDTF">2012-09-14T21:47:12Z</dcterms:modified>
</cp:coreProperties>
</file>